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f" ContentType="image/tif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  <p:sldMasterId id="2147483697" r:id="rId4"/>
    <p:sldMasterId id="2147483709" r:id="rId5"/>
  </p:sldMasterIdLst>
  <p:notesMasterIdLst>
    <p:notesMasterId r:id="rId28"/>
  </p:notesMasterIdLst>
  <p:sldIdLst>
    <p:sldId id="276" r:id="rId6"/>
    <p:sldId id="277" r:id="rId7"/>
    <p:sldId id="278" r:id="rId8"/>
    <p:sldId id="279" r:id="rId9"/>
    <p:sldId id="271" r:id="rId10"/>
    <p:sldId id="273" r:id="rId11"/>
    <p:sldId id="270" r:id="rId12"/>
    <p:sldId id="269" r:id="rId13"/>
    <p:sldId id="258" r:id="rId14"/>
    <p:sldId id="259" r:id="rId15"/>
    <p:sldId id="280" r:id="rId16"/>
    <p:sldId id="281" r:id="rId17"/>
    <p:sldId id="282" r:id="rId18"/>
    <p:sldId id="298" r:id="rId19"/>
    <p:sldId id="267" r:id="rId20"/>
    <p:sldId id="299" r:id="rId21"/>
    <p:sldId id="300" r:id="rId22"/>
    <p:sldId id="301" r:id="rId23"/>
    <p:sldId id="302" r:id="rId24"/>
    <p:sldId id="303" r:id="rId25"/>
    <p:sldId id="304" r:id="rId26"/>
    <p:sldId id="275" r:id="rId2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0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D86311-04D2-418F-962F-D35A5FEC19AC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B1A67077-8DF0-40B1-A373-A2667D661932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2000" b="1" dirty="0"/>
            <a:t>PENGAWAS SEKOLAH</a:t>
          </a:r>
          <a:endParaRPr lang="id-ID" sz="2000" b="1" dirty="0"/>
        </a:p>
      </dgm:t>
    </dgm:pt>
    <dgm:pt modelId="{00E2356E-6CC8-4EC2-AD8E-040F6DDA2F27}" type="parTrans" cxnId="{0D9BCEA1-F872-49A7-8168-A6C4DF424231}">
      <dgm:prSet/>
      <dgm:spPr/>
      <dgm:t>
        <a:bodyPr/>
        <a:lstStyle/>
        <a:p>
          <a:endParaRPr lang="en-US"/>
        </a:p>
      </dgm:t>
    </dgm:pt>
    <dgm:pt modelId="{2ADCA59F-C1E1-433B-B5D6-62371C9CDCB6}" type="sibTrans" cxnId="{0D9BCEA1-F872-49A7-8168-A6C4DF424231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D4119D20-81EC-4F6B-A108-AF43FD89FFF7}">
      <dgm:prSet phldrT="[Text]"/>
      <dgm:spPr>
        <a:solidFill>
          <a:srgbClr val="FFFF00"/>
        </a:solidFill>
      </dgm:spPr>
      <dgm:t>
        <a:bodyPr/>
        <a:lstStyle/>
        <a:p>
          <a:r>
            <a:rPr lang="en-US" b="1" dirty="0">
              <a:solidFill>
                <a:schemeClr val="tx1"/>
              </a:solidFill>
            </a:rPr>
            <a:t>KEPALA</a:t>
          </a:r>
          <a:r>
            <a:rPr lang="en-US" b="1" dirty="0">
              <a:solidFill>
                <a:schemeClr val="bg1"/>
              </a:solidFill>
            </a:rPr>
            <a:t> </a:t>
          </a:r>
          <a:r>
            <a:rPr lang="en-US" b="1" dirty="0">
              <a:solidFill>
                <a:schemeClr val="tx1"/>
              </a:solidFill>
            </a:rPr>
            <a:t>SEKOLAH</a:t>
          </a:r>
          <a:endParaRPr lang="id-ID" b="1" dirty="0">
            <a:solidFill>
              <a:schemeClr val="tx1"/>
            </a:solidFill>
          </a:endParaRPr>
        </a:p>
      </dgm:t>
    </dgm:pt>
    <dgm:pt modelId="{545FD247-E8A9-4643-85B9-81E61B4D7E24}" type="parTrans" cxnId="{543F4E6B-8A98-4D1D-8A4C-5932E0367524}">
      <dgm:prSet/>
      <dgm:spPr/>
      <dgm:t>
        <a:bodyPr/>
        <a:lstStyle/>
        <a:p>
          <a:endParaRPr lang="en-US"/>
        </a:p>
      </dgm:t>
    </dgm:pt>
    <dgm:pt modelId="{BF46421F-86C9-437C-8AD4-8E39FD186E1D}" type="sibTrans" cxnId="{543F4E6B-8A98-4D1D-8A4C-5932E0367524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AD875D99-1336-4AAB-95E1-61329B4F61BD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b="1" dirty="0"/>
            <a:t>GURU</a:t>
          </a:r>
          <a:endParaRPr lang="id-ID" b="1" dirty="0"/>
        </a:p>
      </dgm:t>
    </dgm:pt>
    <dgm:pt modelId="{2BE2DBDE-997E-4326-810C-33A201142402}" type="parTrans" cxnId="{834DCC7E-18BF-4766-8AA5-9D33BE2BA139}">
      <dgm:prSet/>
      <dgm:spPr/>
      <dgm:t>
        <a:bodyPr/>
        <a:lstStyle/>
        <a:p>
          <a:endParaRPr lang="en-US"/>
        </a:p>
      </dgm:t>
    </dgm:pt>
    <dgm:pt modelId="{4C934FCB-057E-4C1E-B1BB-F757879A303C}" type="sibTrans" cxnId="{834DCC7E-18BF-4766-8AA5-9D33BE2BA139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18F431A6-A1C7-4585-B3AA-F721CE65D71E}" type="pres">
      <dgm:prSet presAssocID="{2DD86311-04D2-418F-962F-D35A5FEC19AC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A7D1097-CD34-4636-B449-A6E9BF16ECCD}" type="pres">
      <dgm:prSet presAssocID="{B1A67077-8DF0-40B1-A373-A2667D661932}" presName="gear1" presStyleLbl="node1" presStyleIdx="0" presStyleCnt="3" custAng="0" custScaleX="63454" custScaleY="59468" custLinFactNeighborX="-16940" custLinFactNeighborY="-29199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10FB3C8-A2BD-4899-83C5-03FCAF45E543}" type="pres">
      <dgm:prSet presAssocID="{B1A67077-8DF0-40B1-A373-A2667D661932}" presName="gear1srcNode" presStyleLbl="node1" presStyleIdx="0" presStyleCnt="3"/>
      <dgm:spPr/>
      <dgm:t>
        <a:bodyPr/>
        <a:lstStyle/>
        <a:p>
          <a:endParaRPr lang="id-ID"/>
        </a:p>
      </dgm:t>
    </dgm:pt>
    <dgm:pt modelId="{368E68C3-04DC-4C33-A883-651561A34E31}" type="pres">
      <dgm:prSet presAssocID="{B1A67077-8DF0-40B1-A373-A2667D661932}" presName="gear1dstNode" presStyleLbl="node1" presStyleIdx="0" presStyleCnt="3"/>
      <dgm:spPr/>
      <dgm:t>
        <a:bodyPr/>
        <a:lstStyle/>
        <a:p>
          <a:endParaRPr lang="id-ID"/>
        </a:p>
      </dgm:t>
    </dgm:pt>
    <dgm:pt modelId="{18EF6423-3DB4-45CC-84B4-E7F90D6FABC4}" type="pres">
      <dgm:prSet presAssocID="{D4119D20-81EC-4F6B-A108-AF43FD89FFF7}" presName="gear2" presStyleLbl="node1" presStyleIdx="1" presStyleCnt="3" custScaleX="96112" custScaleY="78812" custLinFactNeighborX="-3611" custLinFactNeighborY="12146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95E451E-0E75-453C-869E-A20E4912FE79}" type="pres">
      <dgm:prSet presAssocID="{D4119D20-81EC-4F6B-A108-AF43FD89FFF7}" presName="gear2srcNode" presStyleLbl="node1" presStyleIdx="1" presStyleCnt="3"/>
      <dgm:spPr/>
      <dgm:t>
        <a:bodyPr/>
        <a:lstStyle/>
        <a:p>
          <a:endParaRPr lang="id-ID"/>
        </a:p>
      </dgm:t>
    </dgm:pt>
    <dgm:pt modelId="{E1C00960-E82C-414D-8873-4978E8DE80DD}" type="pres">
      <dgm:prSet presAssocID="{D4119D20-81EC-4F6B-A108-AF43FD89FFF7}" presName="gear2dstNode" presStyleLbl="node1" presStyleIdx="1" presStyleCnt="3"/>
      <dgm:spPr/>
      <dgm:t>
        <a:bodyPr/>
        <a:lstStyle/>
        <a:p>
          <a:endParaRPr lang="id-ID"/>
        </a:p>
      </dgm:t>
    </dgm:pt>
    <dgm:pt modelId="{0CAA47FB-BEF4-44CF-8285-7698F282631C}" type="pres">
      <dgm:prSet presAssocID="{AD875D99-1336-4AAB-95E1-61329B4F61BD}" presName="gear3" presStyleLbl="node1" presStyleIdx="2" presStyleCnt="3" custScaleX="67656" custScaleY="67357" custLinFactNeighborX="-18024" custLinFactNeighborY="20684"/>
      <dgm:spPr/>
      <dgm:t>
        <a:bodyPr/>
        <a:lstStyle/>
        <a:p>
          <a:endParaRPr lang="id-ID"/>
        </a:p>
      </dgm:t>
    </dgm:pt>
    <dgm:pt modelId="{29FB9049-0B6F-4554-BF58-831403AEEE51}" type="pres">
      <dgm:prSet presAssocID="{AD875D99-1336-4AAB-95E1-61329B4F61BD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012F722-7818-483C-AA3F-A4831C8983FD}" type="pres">
      <dgm:prSet presAssocID="{AD875D99-1336-4AAB-95E1-61329B4F61BD}" presName="gear3srcNode" presStyleLbl="node1" presStyleIdx="2" presStyleCnt="3"/>
      <dgm:spPr/>
      <dgm:t>
        <a:bodyPr/>
        <a:lstStyle/>
        <a:p>
          <a:endParaRPr lang="id-ID"/>
        </a:p>
      </dgm:t>
    </dgm:pt>
    <dgm:pt modelId="{E8CFD12D-336B-4BB8-A49B-80E81DBE1410}" type="pres">
      <dgm:prSet presAssocID="{AD875D99-1336-4AAB-95E1-61329B4F61BD}" presName="gear3dstNode" presStyleLbl="node1" presStyleIdx="2" presStyleCnt="3"/>
      <dgm:spPr/>
      <dgm:t>
        <a:bodyPr/>
        <a:lstStyle/>
        <a:p>
          <a:endParaRPr lang="id-ID"/>
        </a:p>
      </dgm:t>
    </dgm:pt>
    <dgm:pt modelId="{6FB754E0-CFE4-4D31-B1D5-9ED392A0E91D}" type="pres">
      <dgm:prSet presAssocID="{2ADCA59F-C1E1-433B-B5D6-62371C9CDCB6}" presName="connector1" presStyleLbl="sibTrans2D1" presStyleIdx="0" presStyleCnt="3" custScaleX="48605" custScaleY="54259" custLinFactNeighborX="-9610" custLinFactNeighborY="-19229"/>
      <dgm:spPr/>
      <dgm:t>
        <a:bodyPr/>
        <a:lstStyle/>
        <a:p>
          <a:endParaRPr lang="id-ID"/>
        </a:p>
      </dgm:t>
    </dgm:pt>
    <dgm:pt modelId="{5FFE97C3-E218-4E9E-B846-AEC0C1B5C166}" type="pres">
      <dgm:prSet presAssocID="{BF46421F-86C9-437C-8AD4-8E39FD186E1D}" presName="connector2" presStyleLbl="sibTrans2D1" presStyleIdx="1" presStyleCnt="3" custLinFactNeighborX="3857" custLinFactNeighborY="9344"/>
      <dgm:spPr/>
      <dgm:t>
        <a:bodyPr/>
        <a:lstStyle/>
        <a:p>
          <a:endParaRPr lang="id-ID"/>
        </a:p>
      </dgm:t>
    </dgm:pt>
    <dgm:pt modelId="{C5E83F88-244C-4C52-93F1-BEFFC13ABE70}" type="pres">
      <dgm:prSet presAssocID="{4C934FCB-057E-4C1E-B1BB-F757879A303C}" presName="connector3" presStyleLbl="sibTrans2D1" presStyleIdx="2" presStyleCnt="3" custLinFactNeighborX="-3233" custLinFactNeighborY="15913"/>
      <dgm:spPr/>
      <dgm:t>
        <a:bodyPr/>
        <a:lstStyle/>
        <a:p>
          <a:endParaRPr lang="id-ID"/>
        </a:p>
      </dgm:t>
    </dgm:pt>
  </dgm:ptLst>
  <dgm:cxnLst>
    <dgm:cxn modelId="{33A28FAF-C1B2-4C0B-838B-371C58FE739B}" type="presOf" srcId="{AD875D99-1336-4AAB-95E1-61329B4F61BD}" destId="{29FB9049-0B6F-4554-BF58-831403AEEE51}" srcOrd="1" destOrd="0" presId="urn:microsoft.com/office/officeart/2005/8/layout/gear1"/>
    <dgm:cxn modelId="{A0CC2599-AF60-466C-8541-148ED9EACE2E}" type="presOf" srcId="{B1A67077-8DF0-40B1-A373-A2667D661932}" destId="{368E68C3-04DC-4C33-A883-651561A34E31}" srcOrd="2" destOrd="0" presId="urn:microsoft.com/office/officeart/2005/8/layout/gear1"/>
    <dgm:cxn modelId="{15EB1F6D-B682-4712-A4F7-6F7800591D9E}" type="presOf" srcId="{B1A67077-8DF0-40B1-A373-A2667D661932}" destId="{1A7D1097-CD34-4636-B449-A6E9BF16ECCD}" srcOrd="0" destOrd="0" presId="urn:microsoft.com/office/officeart/2005/8/layout/gear1"/>
    <dgm:cxn modelId="{586EED0A-01A8-4206-AB68-A491215558AB}" type="presOf" srcId="{4C934FCB-057E-4C1E-B1BB-F757879A303C}" destId="{C5E83F88-244C-4C52-93F1-BEFFC13ABE70}" srcOrd="0" destOrd="0" presId="urn:microsoft.com/office/officeart/2005/8/layout/gear1"/>
    <dgm:cxn modelId="{920381AA-C213-48F9-9CDE-8C9E4258335B}" type="presOf" srcId="{D4119D20-81EC-4F6B-A108-AF43FD89FFF7}" destId="{595E451E-0E75-453C-869E-A20E4912FE79}" srcOrd="1" destOrd="0" presId="urn:microsoft.com/office/officeart/2005/8/layout/gear1"/>
    <dgm:cxn modelId="{11437E7C-F3E4-45D8-A4DB-E91E2EFF0032}" type="presOf" srcId="{AD875D99-1336-4AAB-95E1-61329B4F61BD}" destId="{D012F722-7818-483C-AA3F-A4831C8983FD}" srcOrd="2" destOrd="0" presId="urn:microsoft.com/office/officeart/2005/8/layout/gear1"/>
    <dgm:cxn modelId="{543F4E6B-8A98-4D1D-8A4C-5932E0367524}" srcId="{2DD86311-04D2-418F-962F-D35A5FEC19AC}" destId="{D4119D20-81EC-4F6B-A108-AF43FD89FFF7}" srcOrd="1" destOrd="0" parTransId="{545FD247-E8A9-4643-85B9-81E61B4D7E24}" sibTransId="{BF46421F-86C9-437C-8AD4-8E39FD186E1D}"/>
    <dgm:cxn modelId="{0D9BCEA1-F872-49A7-8168-A6C4DF424231}" srcId="{2DD86311-04D2-418F-962F-D35A5FEC19AC}" destId="{B1A67077-8DF0-40B1-A373-A2667D661932}" srcOrd="0" destOrd="0" parTransId="{00E2356E-6CC8-4EC2-AD8E-040F6DDA2F27}" sibTransId="{2ADCA59F-C1E1-433B-B5D6-62371C9CDCB6}"/>
    <dgm:cxn modelId="{834DCC7E-18BF-4766-8AA5-9D33BE2BA139}" srcId="{2DD86311-04D2-418F-962F-D35A5FEC19AC}" destId="{AD875D99-1336-4AAB-95E1-61329B4F61BD}" srcOrd="2" destOrd="0" parTransId="{2BE2DBDE-997E-4326-810C-33A201142402}" sibTransId="{4C934FCB-057E-4C1E-B1BB-F757879A303C}"/>
    <dgm:cxn modelId="{1CC6995E-40CC-421A-90CA-4FDB9AEE462A}" type="presOf" srcId="{BF46421F-86C9-437C-8AD4-8E39FD186E1D}" destId="{5FFE97C3-E218-4E9E-B846-AEC0C1B5C166}" srcOrd="0" destOrd="0" presId="urn:microsoft.com/office/officeart/2005/8/layout/gear1"/>
    <dgm:cxn modelId="{521652BE-823C-4699-A2B3-A5B6CE4382D5}" type="presOf" srcId="{2DD86311-04D2-418F-962F-D35A5FEC19AC}" destId="{18F431A6-A1C7-4585-B3AA-F721CE65D71E}" srcOrd="0" destOrd="0" presId="urn:microsoft.com/office/officeart/2005/8/layout/gear1"/>
    <dgm:cxn modelId="{33F93534-C00C-4AA8-B336-9FA568C39101}" type="presOf" srcId="{AD875D99-1336-4AAB-95E1-61329B4F61BD}" destId="{0CAA47FB-BEF4-44CF-8285-7698F282631C}" srcOrd="0" destOrd="0" presId="urn:microsoft.com/office/officeart/2005/8/layout/gear1"/>
    <dgm:cxn modelId="{82B7EC44-D0C7-4709-B3EE-7D16B16F68EF}" type="presOf" srcId="{B1A67077-8DF0-40B1-A373-A2667D661932}" destId="{210FB3C8-A2BD-4899-83C5-03FCAF45E543}" srcOrd="1" destOrd="0" presId="urn:microsoft.com/office/officeart/2005/8/layout/gear1"/>
    <dgm:cxn modelId="{75EED2A6-D43E-494C-80F8-9EC10F831750}" type="presOf" srcId="{D4119D20-81EC-4F6B-A108-AF43FD89FFF7}" destId="{E1C00960-E82C-414D-8873-4978E8DE80DD}" srcOrd="2" destOrd="0" presId="urn:microsoft.com/office/officeart/2005/8/layout/gear1"/>
    <dgm:cxn modelId="{735474EE-738F-4836-990D-FBB982FFB384}" type="presOf" srcId="{D4119D20-81EC-4F6B-A108-AF43FD89FFF7}" destId="{18EF6423-3DB4-45CC-84B4-E7F90D6FABC4}" srcOrd="0" destOrd="0" presId="urn:microsoft.com/office/officeart/2005/8/layout/gear1"/>
    <dgm:cxn modelId="{9961AF98-8E26-4F6D-B55C-A3C88352C940}" type="presOf" srcId="{AD875D99-1336-4AAB-95E1-61329B4F61BD}" destId="{E8CFD12D-336B-4BB8-A49B-80E81DBE1410}" srcOrd="3" destOrd="0" presId="urn:microsoft.com/office/officeart/2005/8/layout/gear1"/>
    <dgm:cxn modelId="{4744462F-8DCE-4E13-8190-5230EEA97FFC}" type="presOf" srcId="{2ADCA59F-C1E1-433B-B5D6-62371C9CDCB6}" destId="{6FB754E0-CFE4-4D31-B1D5-9ED392A0E91D}" srcOrd="0" destOrd="0" presId="urn:microsoft.com/office/officeart/2005/8/layout/gear1"/>
    <dgm:cxn modelId="{6C3FF3BE-D3CB-4A1E-A632-46CF7E5F4EBE}" type="presParOf" srcId="{18F431A6-A1C7-4585-B3AA-F721CE65D71E}" destId="{1A7D1097-CD34-4636-B449-A6E9BF16ECCD}" srcOrd="0" destOrd="0" presId="urn:microsoft.com/office/officeart/2005/8/layout/gear1"/>
    <dgm:cxn modelId="{E61E12DE-97BD-4A24-8F13-850C6C758967}" type="presParOf" srcId="{18F431A6-A1C7-4585-B3AA-F721CE65D71E}" destId="{210FB3C8-A2BD-4899-83C5-03FCAF45E543}" srcOrd="1" destOrd="0" presId="urn:microsoft.com/office/officeart/2005/8/layout/gear1"/>
    <dgm:cxn modelId="{9C3B6378-6E6E-4F79-ABF0-F350A23DA1D8}" type="presParOf" srcId="{18F431A6-A1C7-4585-B3AA-F721CE65D71E}" destId="{368E68C3-04DC-4C33-A883-651561A34E31}" srcOrd="2" destOrd="0" presId="urn:microsoft.com/office/officeart/2005/8/layout/gear1"/>
    <dgm:cxn modelId="{6424EA18-BA93-4225-978C-802829E45FFA}" type="presParOf" srcId="{18F431A6-A1C7-4585-B3AA-F721CE65D71E}" destId="{18EF6423-3DB4-45CC-84B4-E7F90D6FABC4}" srcOrd="3" destOrd="0" presId="urn:microsoft.com/office/officeart/2005/8/layout/gear1"/>
    <dgm:cxn modelId="{65DBA34E-98D2-4B2D-92D4-60318A25CC99}" type="presParOf" srcId="{18F431A6-A1C7-4585-B3AA-F721CE65D71E}" destId="{595E451E-0E75-453C-869E-A20E4912FE79}" srcOrd="4" destOrd="0" presId="urn:microsoft.com/office/officeart/2005/8/layout/gear1"/>
    <dgm:cxn modelId="{43819AC6-225D-44F4-B104-64EB421419BC}" type="presParOf" srcId="{18F431A6-A1C7-4585-B3AA-F721CE65D71E}" destId="{E1C00960-E82C-414D-8873-4978E8DE80DD}" srcOrd="5" destOrd="0" presId="urn:microsoft.com/office/officeart/2005/8/layout/gear1"/>
    <dgm:cxn modelId="{A7C8C881-B719-4F61-8CFD-80D046697AC6}" type="presParOf" srcId="{18F431A6-A1C7-4585-B3AA-F721CE65D71E}" destId="{0CAA47FB-BEF4-44CF-8285-7698F282631C}" srcOrd="6" destOrd="0" presId="urn:microsoft.com/office/officeart/2005/8/layout/gear1"/>
    <dgm:cxn modelId="{240282E0-61A1-48FE-B0B4-2E63062E88E5}" type="presParOf" srcId="{18F431A6-A1C7-4585-B3AA-F721CE65D71E}" destId="{29FB9049-0B6F-4554-BF58-831403AEEE51}" srcOrd="7" destOrd="0" presId="urn:microsoft.com/office/officeart/2005/8/layout/gear1"/>
    <dgm:cxn modelId="{61A80F6B-7FD4-4642-B2B1-D3D7B3B1DDA7}" type="presParOf" srcId="{18F431A6-A1C7-4585-B3AA-F721CE65D71E}" destId="{D012F722-7818-483C-AA3F-A4831C8983FD}" srcOrd="8" destOrd="0" presId="urn:microsoft.com/office/officeart/2005/8/layout/gear1"/>
    <dgm:cxn modelId="{FBEAEFFB-2D20-482F-AE90-5CB3F25C517F}" type="presParOf" srcId="{18F431A6-A1C7-4585-B3AA-F721CE65D71E}" destId="{E8CFD12D-336B-4BB8-A49B-80E81DBE1410}" srcOrd="9" destOrd="0" presId="urn:microsoft.com/office/officeart/2005/8/layout/gear1"/>
    <dgm:cxn modelId="{B6610583-944E-4503-B2CB-1A613D4CFBEB}" type="presParOf" srcId="{18F431A6-A1C7-4585-B3AA-F721CE65D71E}" destId="{6FB754E0-CFE4-4D31-B1D5-9ED392A0E91D}" srcOrd="10" destOrd="0" presId="urn:microsoft.com/office/officeart/2005/8/layout/gear1"/>
    <dgm:cxn modelId="{ACDDDE97-9760-45AA-BB08-64827EDF9919}" type="presParOf" srcId="{18F431A6-A1C7-4585-B3AA-F721CE65D71E}" destId="{5FFE97C3-E218-4E9E-B846-AEC0C1B5C166}" srcOrd="11" destOrd="0" presId="urn:microsoft.com/office/officeart/2005/8/layout/gear1"/>
    <dgm:cxn modelId="{8B7B3466-11FD-4715-8D9B-5C267C8F0754}" type="presParOf" srcId="{18F431A6-A1C7-4585-B3AA-F721CE65D71E}" destId="{C5E83F88-244C-4C52-93F1-BEFFC13ABE70}" srcOrd="12" destOrd="0" presId="urn:microsoft.com/office/officeart/2005/8/layout/gear1"/>
  </dgm:cxnLst>
  <dgm:bg>
    <a:solidFill>
      <a:schemeClr val="bg2">
        <a:lumMod val="50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B631B-D431-4F59-89FB-20ECDFF0433C}" type="datetimeFigureOut">
              <a:rPr lang="id-ID" smtClean="0"/>
              <a:t>07/12/2018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9F7D5D-9657-4ADE-AF88-9B2E13B3060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56647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60450" y="796925"/>
            <a:ext cx="5300663" cy="3975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/>
              <a:t>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EDEA1-D3D4-43FE-BD61-2B769582411A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82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60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dirty="0">
              <a:latin typeface="Arial" pitchFamily="34" charset="0"/>
            </a:endParaRPr>
          </a:p>
        </p:txBody>
      </p:sp>
      <p:sp>
        <p:nvSpPr>
          <p:cNvPr id="2160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847D857-F63E-4646-895C-1B842A9CEB11}" type="slidenum">
              <a:rPr lang="en-US" smtClean="0">
                <a:solidFill>
                  <a:prstClr val="black"/>
                </a:solidFill>
                <a:latin typeface="Arial" pitchFamily="34" charset="0"/>
              </a:rPr>
              <a:pPr/>
              <a:t>8</a:t>
            </a:fld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06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F920969C-CC0D-4663-8C16-F5B0900D06F9}" type="slidenum">
              <a:rPr lang="en-US" altLang="en-US" smtClean="0">
                <a:solidFill>
                  <a:prstClr val="black"/>
                </a:solidFill>
                <a:latin typeface="Calibri" pitchFamily="34" charset="0"/>
              </a:rPr>
              <a:pPr/>
              <a:t>9</a:t>
            </a:fld>
            <a:endParaRPr lang="en-US" altLang="en-US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C8E3A1EB-0E20-4A30-B601-676E4446398E}" type="slidenum">
              <a:rPr lang="en-US" altLang="en-US" smtClean="0">
                <a:solidFill>
                  <a:prstClr val="black"/>
                </a:solidFill>
                <a:latin typeface="Calibri" pitchFamily="34" charset="0"/>
              </a:rPr>
              <a:pPr/>
              <a:t>10</a:t>
            </a:fld>
            <a:endParaRPr lang="en-US" altLang="en-US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F7D5D-9657-4ADE-AF88-9B2E13B30609}" type="slidenum">
              <a:rPr lang="id-ID" smtClean="0">
                <a:solidFill>
                  <a:prstClr val="black"/>
                </a:solidFill>
              </a:rPr>
              <a:pPr/>
              <a:t>14</a:t>
            </a:fld>
            <a:endParaRPr lang="id-ID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874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53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20D1-4545-4D98-BB0C-184BA66DD228}" type="datetimeFigureOut">
              <a:rPr lang="en-ID" smtClean="0">
                <a:solidFill>
                  <a:prstClr val="black">
                    <a:tint val="75000"/>
                  </a:prstClr>
                </a:solidFill>
              </a:rPr>
              <a:pPr/>
              <a:t>12/7/2018</a:t>
            </a:fld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11572-848D-4EBB-AF03-E775B54C41AF}" type="slidenum">
              <a:rPr lang="en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975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20D1-4545-4D98-BB0C-184BA66DD228}" type="datetimeFigureOut">
              <a:rPr lang="en-ID" smtClean="0">
                <a:solidFill>
                  <a:prstClr val="black">
                    <a:tint val="75000"/>
                  </a:prstClr>
                </a:solidFill>
              </a:rPr>
              <a:pPr/>
              <a:t>12/7/2018</a:t>
            </a:fld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11572-848D-4EBB-AF03-E775B54C41AF}" type="slidenum">
              <a:rPr lang="en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853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20D1-4545-4D98-BB0C-184BA66DD228}" type="datetimeFigureOut">
              <a:rPr lang="en-ID" smtClean="0">
                <a:solidFill>
                  <a:prstClr val="black">
                    <a:tint val="75000"/>
                  </a:prstClr>
                </a:solidFill>
              </a:rPr>
              <a:pPr/>
              <a:t>12/7/2018</a:t>
            </a:fld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11572-848D-4EBB-AF03-E775B54C41AF}" type="slidenum">
              <a:rPr lang="en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214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789" y="209550"/>
            <a:ext cx="2620963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 descr="F:\WORK\EPOS\REPORT &amp; STATIONARY\strip.emf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0406"/>
            <a:ext cx="914400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4"/>
          </p:nvPr>
        </p:nvSpPr>
        <p:spPr>
          <a:xfrm>
            <a:off x="6858000" y="92079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8D0BE-8EAF-4875-B281-742811FBC930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6720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5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5459A-F95C-4EAF-9D9F-C143B7A10692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07/12/2018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19D0-7485-47E4-BBEE-1C7847581FC6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0213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37A2-E386-448B-9AA5-A499FBF9F11D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07/12/2018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19D0-7485-47E4-BBEE-1C7847581FC6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3730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3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15740"/>
            <a:fld id="{04C35BD8-E3EB-6D49-B8E2-A1445EE3DA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574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979197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5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15740"/>
            <a:fld id="{04C35BD8-E3EB-6D49-B8E2-A1445EE3DA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574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617991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15740"/>
            <a:fld id="{04C35BD8-E3EB-6D49-B8E2-A1445EE3DA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574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012739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C99F-72C5-4016-B343-0740CED3463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CDCA3-D334-4181-92FE-8A8C85CF84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7214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15740"/>
            <a:fld id="{04C35BD8-E3EB-6D49-B8E2-A1445EE3DA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574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02253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20D1-4545-4D98-BB0C-184BA66DD228}" type="datetimeFigureOut">
              <a:rPr lang="en-ID" smtClean="0">
                <a:solidFill>
                  <a:prstClr val="black">
                    <a:tint val="75000"/>
                  </a:prstClr>
                </a:solidFill>
              </a:rPr>
              <a:pPr/>
              <a:t>12/7/2018</a:t>
            </a:fld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11572-848D-4EBB-AF03-E775B54C41AF}" type="slidenum">
              <a:rPr lang="en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1583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15740"/>
            <a:fld id="{04C35BD8-E3EB-6D49-B8E2-A1445EE3DA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574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150978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15740"/>
            <a:fld id="{04C35BD8-E3EB-6D49-B8E2-A1445EE3DA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574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637783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15740"/>
            <a:fld id="{04C35BD8-E3EB-6D49-B8E2-A1445EE3DA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574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307059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15740"/>
            <a:fld id="{04C35BD8-E3EB-6D49-B8E2-A1445EE3DA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574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225627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C243-88D7-4ECD-8976-996AC860717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26AF-43C4-4245-9AF0-907424EA1A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4516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C243-88D7-4ECD-8976-996AC860717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26AF-43C4-4245-9AF0-907424EA1A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3115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8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C243-88D7-4ECD-8976-996AC860717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26AF-43C4-4245-9AF0-907424EA1A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0762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C243-88D7-4ECD-8976-996AC860717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26AF-43C4-4245-9AF0-907424EA1A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5152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C243-88D7-4ECD-8976-996AC860717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26AF-43C4-4245-9AF0-907424EA1A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2862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C243-88D7-4ECD-8976-996AC860717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26AF-43C4-4245-9AF0-907424EA1A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760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20D1-4545-4D98-BB0C-184BA66DD228}" type="datetimeFigureOut">
              <a:rPr lang="en-ID" smtClean="0">
                <a:solidFill>
                  <a:prstClr val="black">
                    <a:tint val="75000"/>
                  </a:prstClr>
                </a:solidFill>
              </a:rPr>
              <a:pPr/>
              <a:t>12/7/2018</a:t>
            </a:fld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11572-848D-4EBB-AF03-E775B54C41AF}" type="slidenum">
              <a:rPr lang="en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314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C243-88D7-4ECD-8976-996AC860717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26AF-43C4-4245-9AF0-907424EA1A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1883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C243-88D7-4ECD-8976-996AC860717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26AF-43C4-4245-9AF0-907424EA1A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5203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C243-88D7-4ECD-8976-996AC860717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26AF-43C4-4245-9AF0-907424EA1A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9206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C243-88D7-4ECD-8976-996AC860717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26AF-43C4-4245-9AF0-907424EA1A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3060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C243-88D7-4ECD-8976-996AC860717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26AF-43C4-4245-9AF0-907424EA1A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6028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5459A-F95C-4EAF-9D9F-C143B7A10692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07/12/2018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19D0-7485-47E4-BBEE-1C7847581FC6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541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37A2-E386-448B-9AA5-A499FBF9F11D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07/12/2018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19D0-7485-47E4-BBEE-1C7847581FC6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6361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15740"/>
            <a:fld id="{04C35BD8-E3EB-6D49-B8E2-A1445EE3DA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574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989990"/>
      </p:ext>
    </p:extLst>
  </p:cSld>
  <p:clrMapOvr>
    <a:masterClrMapping/>
  </p:clrMapOvr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4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15740"/>
            <a:fld id="{04C35BD8-E3EB-6D49-B8E2-A1445EE3DA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574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111170"/>
      </p:ext>
    </p:extLst>
  </p:cSld>
  <p:clrMapOvr>
    <a:masterClrMapping/>
  </p:clrMapOvr>
  <p:hf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15740"/>
            <a:fld id="{04C35BD8-E3EB-6D49-B8E2-A1445EE3DA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574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821257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20D1-4545-4D98-BB0C-184BA66DD228}" type="datetimeFigureOut">
              <a:rPr lang="en-ID" smtClean="0">
                <a:solidFill>
                  <a:prstClr val="black">
                    <a:tint val="75000"/>
                  </a:prstClr>
                </a:solidFill>
              </a:rPr>
              <a:pPr/>
              <a:t>12/7/2018</a:t>
            </a:fld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11572-848D-4EBB-AF03-E775B54C41AF}" type="slidenum">
              <a:rPr lang="en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35069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C99F-72C5-4016-B343-0740CED3463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CDCA3-D334-4181-92FE-8A8C85CF84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00296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15740"/>
            <a:fld id="{04C35BD8-E3EB-6D49-B8E2-A1445EE3DA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574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643361"/>
      </p:ext>
    </p:extLst>
  </p:cSld>
  <p:clrMapOvr>
    <a:masterClrMapping/>
  </p:clrMapOvr>
  <p:hf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15740"/>
            <a:fld id="{04C35BD8-E3EB-6D49-B8E2-A1445EE3DA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574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952372"/>
      </p:ext>
    </p:extLst>
  </p:cSld>
  <p:clrMapOvr>
    <a:masterClrMapping/>
  </p:clrMapOvr>
  <p:hf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15740"/>
            <a:fld id="{04C35BD8-E3EB-6D49-B8E2-A1445EE3DA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574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585166"/>
      </p:ext>
    </p:extLst>
  </p:cSld>
  <p:clrMapOvr>
    <a:masterClrMapping/>
  </p:clrMapOvr>
  <p:hf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15740"/>
            <a:fld id="{04C35BD8-E3EB-6D49-B8E2-A1445EE3DA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574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877335"/>
      </p:ext>
    </p:extLst>
  </p:cSld>
  <p:clrMapOvr>
    <a:masterClrMapping/>
  </p:clrMapOvr>
  <p:hf hdr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15740"/>
            <a:fld id="{04C35BD8-E3EB-6D49-B8E2-A1445EE3DA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574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719922"/>
      </p:ext>
    </p:extLst>
  </p:cSld>
  <p:clrMapOvr>
    <a:masterClrMapping/>
  </p:clrMapOvr>
  <p:hf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5459A-F95C-4EAF-9D9F-C143B7A10692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07/12/2018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19D0-7485-47E4-BBEE-1C7847581FC6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31788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37A2-E386-448B-9AA5-A499FBF9F11D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07/12/2018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19D0-7485-47E4-BBEE-1C7847581FC6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76050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15740"/>
            <a:fld id="{04C35BD8-E3EB-6D49-B8E2-A1445EE3DA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574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111946"/>
      </p:ext>
    </p:extLst>
  </p:cSld>
  <p:clrMapOvr>
    <a:masterClrMapping/>
  </p:clrMapOvr>
  <p:hf hdr="0" ft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4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15740"/>
            <a:fld id="{04C35BD8-E3EB-6D49-B8E2-A1445EE3DA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574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75754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20D1-4545-4D98-BB0C-184BA66DD228}" type="datetimeFigureOut">
              <a:rPr lang="en-ID" smtClean="0">
                <a:solidFill>
                  <a:prstClr val="black">
                    <a:tint val="75000"/>
                  </a:prstClr>
                </a:solidFill>
              </a:rPr>
              <a:pPr/>
              <a:t>12/7/2018</a:t>
            </a:fld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11572-848D-4EBB-AF03-E775B54C41AF}" type="slidenum">
              <a:rPr lang="en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73142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15740"/>
            <a:fld id="{04C35BD8-E3EB-6D49-B8E2-A1445EE3DA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574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933687"/>
      </p:ext>
    </p:extLst>
  </p:cSld>
  <p:clrMapOvr>
    <a:masterClrMapping/>
  </p:clrMapOvr>
  <p:hf hdr="0" ft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C99F-72C5-4016-B343-0740CED3463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CDCA3-D334-4181-92FE-8A8C85CF84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18380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15740"/>
            <a:fld id="{04C35BD8-E3EB-6D49-B8E2-A1445EE3DA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574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076223"/>
      </p:ext>
    </p:extLst>
  </p:cSld>
  <p:clrMapOvr>
    <a:masterClrMapping/>
  </p:clrMapOvr>
  <p:hf hdr="0" ftr="0" dt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15740"/>
            <a:fld id="{04C35BD8-E3EB-6D49-B8E2-A1445EE3DA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574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575117"/>
      </p:ext>
    </p:extLst>
  </p:cSld>
  <p:clrMapOvr>
    <a:masterClrMapping/>
  </p:clrMapOvr>
  <p:hf hdr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15740"/>
            <a:fld id="{04C35BD8-E3EB-6D49-B8E2-A1445EE3DA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574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52032"/>
      </p:ext>
    </p:extLst>
  </p:cSld>
  <p:clrMapOvr>
    <a:masterClrMapping/>
  </p:clrMapOvr>
  <p:hf hdr="0" ftr="0" dt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15740"/>
            <a:fld id="{04C35BD8-E3EB-6D49-B8E2-A1445EE3DA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574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616681"/>
      </p:ext>
    </p:extLst>
  </p:cSld>
  <p:clrMapOvr>
    <a:masterClrMapping/>
  </p:clrMapOvr>
  <p:hf hdr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15740"/>
            <a:fld id="{04C35BD8-E3EB-6D49-B8E2-A1445EE3DA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574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191858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20D1-4545-4D98-BB0C-184BA66DD228}" type="datetimeFigureOut">
              <a:rPr lang="en-ID" smtClean="0">
                <a:solidFill>
                  <a:prstClr val="black">
                    <a:tint val="75000"/>
                  </a:prstClr>
                </a:solidFill>
              </a:rPr>
              <a:pPr/>
              <a:t>12/7/2018</a:t>
            </a:fld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11572-848D-4EBB-AF03-E775B54C41AF}" type="slidenum">
              <a:rPr lang="en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313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20D1-4545-4D98-BB0C-184BA66DD228}" type="datetimeFigureOut">
              <a:rPr lang="en-ID" smtClean="0">
                <a:solidFill>
                  <a:prstClr val="black">
                    <a:tint val="75000"/>
                  </a:prstClr>
                </a:solidFill>
              </a:rPr>
              <a:pPr/>
              <a:t>12/7/2018</a:t>
            </a:fld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11572-848D-4EBB-AF03-E775B54C41AF}" type="slidenum">
              <a:rPr lang="en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3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20D1-4545-4D98-BB0C-184BA66DD228}" type="datetimeFigureOut">
              <a:rPr lang="en-ID" smtClean="0">
                <a:solidFill>
                  <a:prstClr val="black">
                    <a:tint val="75000"/>
                  </a:prstClr>
                </a:solidFill>
              </a:rPr>
              <a:pPr/>
              <a:t>12/7/2018</a:t>
            </a:fld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11572-848D-4EBB-AF03-E775B54C41AF}" type="slidenum">
              <a:rPr lang="en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117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20D1-4545-4D98-BB0C-184BA66DD228}" type="datetimeFigureOut">
              <a:rPr lang="en-ID" smtClean="0">
                <a:solidFill>
                  <a:prstClr val="black">
                    <a:tint val="75000"/>
                  </a:prstClr>
                </a:solidFill>
              </a:rPr>
              <a:pPr/>
              <a:t>12/7/2018</a:t>
            </a:fld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11572-848D-4EBB-AF03-E775B54C41AF}" type="slidenum">
              <a:rPr lang="en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053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F20D1-4545-4D98-BB0C-184BA66DD228}" type="datetimeFigureOut">
              <a:rPr lang="en-ID" smtClean="0">
                <a:solidFill>
                  <a:prstClr val="black">
                    <a:tint val="75000"/>
                  </a:prstClr>
                </a:solidFill>
              </a:rPr>
              <a:pPr/>
              <a:t>12/7/2018</a:t>
            </a:fld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7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11572-848D-4EBB-AF03-E775B54C41AF}" type="slidenum">
              <a:rPr lang="en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303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8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8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8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15740"/>
            <a:fld id="{04C35BD8-E3EB-6D49-B8E2-A1445EE3DA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574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270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7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DC243-88D7-4ECD-8976-996AC860717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7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7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F26AF-43C4-4245-9AF0-907424EA1A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853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15740"/>
            <a:fld id="{04C35BD8-E3EB-6D49-B8E2-A1445EE3DA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574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938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1574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15740"/>
            <a:fld id="{04C35BD8-E3EB-6D49-B8E2-A1445EE3DA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574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954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1.xlsx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4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3478" y="5255015"/>
            <a:ext cx="83266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Direktorat</a:t>
            </a:r>
            <a:r>
              <a:rPr lang="en-US" sz="2400" b="1" dirty="0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Jenderal</a:t>
            </a:r>
            <a:r>
              <a:rPr lang="en-US" sz="2400" b="1" dirty="0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 Guru </a:t>
            </a:r>
            <a:r>
              <a:rPr lang="en-US" sz="2400" b="1" dirty="0" err="1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dan</a:t>
            </a:r>
            <a:r>
              <a:rPr lang="en-US" sz="2400" b="1" dirty="0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Tenaga</a:t>
            </a:r>
            <a:r>
              <a:rPr lang="en-US" sz="2400" b="1" dirty="0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Kependidikan</a:t>
            </a:r>
            <a:endParaRPr lang="en-US" sz="2400" b="1" dirty="0">
              <a:solidFill>
                <a:prstClr val="black"/>
              </a:solidFill>
              <a:latin typeface="Avenir Next" charset="0"/>
              <a:ea typeface="Avenir Next" charset="0"/>
              <a:cs typeface="Avenir Next" charset="0"/>
            </a:endParaRPr>
          </a:p>
          <a:p>
            <a:pPr algn="ctr"/>
            <a:r>
              <a:rPr lang="en-US" sz="2400" b="1" dirty="0" err="1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Kementerian</a:t>
            </a:r>
            <a:r>
              <a:rPr lang="en-US" sz="2400" b="1" dirty="0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Pendidikan</a:t>
            </a:r>
            <a:r>
              <a:rPr lang="en-US" sz="2400" b="1" dirty="0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dan</a:t>
            </a:r>
            <a:r>
              <a:rPr lang="en-US" sz="2400" b="1" dirty="0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Kebudayaan</a:t>
            </a:r>
            <a:endParaRPr lang="en-US" sz="2400" b="1" dirty="0">
              <a:solidFill>
                <a:prstClr val="black"/>
              </a:solidFill>
              <a:latin typeface="Avenir Next" charset="0"/>
              <a:ea typeface="Avenir Next" charset="0"/>
              <a:cs typeface="Avenir Next" charset="0"/>
            </a:endParaRPr>
          </a:p>
          <a:p>
            <a:pPr algn="ctr"/>
            <a:r>
              <a:rPr lang="en-US" sz="2400" b="1" dirty="0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2018</a:t>
            </a:r>
          </a:p>
        </p:txBody>
      </p:sp>
      <p:sp>
        <p:nvSpPr>
          <p:cNvPr id="8" name="Rectangle 7"/>
          <p:cNvSpPr/>
          <p:nvPr/>
        </p:nvSpPr>
        <p:spPr>
          <a:xfrm>
            <a:off x="265262" y="2407025"/>
            <a:ext cx="8604849" cy="1434448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id-ID" sz="2800" dirty="0" smtClean="0">
              <a:solidFill>
                <a:prstClr val="white"/>
              </a:solidFill>
              <a:latin typeface="Arial Rounded MT Bold" pitchFamily="34" charset="0"/>
            </a:endParaRPr>
          </a:p>
          <a:p>
            <a:pPr algn="ctr"/>
            <a:r>
              <a:rPr lang="id-ID" sz="2800" dirty="0" smtClean="0">
                <a:solidFill>
                  <a:prstClr val="white"/>
                </a:solidFill>
                <a:latin typeface="Arial Rounded MT Bold" pitchFamily="34" charset="0"/>
              </a:rPr>
              <a:t>PENGAWAS SEKOLAH </a:t>
            </a:r>
          </a:p>
          <a:p>
            <a:pPr algn="ctr"/>
            <a:r>
              <a:rPr lang="id-ID" sz="2800" dirty="0" smtClean="0">
                <a:solidFill>
                  <a:prstClr val="white"/>
                </a:solidFill>
                <a:latin typeface="Arial Rounded MT Bold" pitchFamily="34" charset="0"/>
              </a:rPr>
              <a:t>ADALAH PUNCAK </a:t>
            </a:r>
            <a:r>
              <a:rPr lang="id-ID" sz="2800" dirty="0" smtClean="0">
                <a:solidFill>
                  <a:prstClr val="white"/>
                </a:solidFill>
                <a:latin typeface="Arial Rounded MT Bold" pitchFamily="34" charset="0"/>
              </a:rPr>
              <a:t>KARIER </a:t>
            </a:r>
            <a:r>
              <a:rPr lang="id-ID" sz="2800" dirty="0" smtClean="0">
                <a:solidFill>
                  <a:prstClr val="white"/>
                </a:solidFill>
                <a:latin typeface="Arial Rounded MT Bold" pitchFamily="34" charset="0"/>
              </a:rPr>
              <a:t>GURU</a:t>
            </a:r>
            <a:endParaRPr lang="id-ID" sz="2800" dirty="0">
              <a:solidFill>
                <a:prstClr val="white"/>
              </a:solidFill>
              <a:latin typeface="Arial Rounded MT Bold" pitchFamily="34" charset="0"/>
            </a:endParaRPr>
          </a:p>
          <a:p>
            <a:pPr algn="ctr"/>
            <a:endParaRPr lang="en-US" sz="2800" dirty="0">
              <a:solidFill>
                <a:prstClr val="white"/>
              </a:solidFill>
              <a:latin typeface="Arial Rounded MT Bold" pitchFamily="34" charset="0"/>
            </a:endParaRPr>
          </a:p>
        </p:txBody>
      </p:sp>
      <p:pic>
        <p:nvPicPr>
          <p:cNvPr id="10" name="Picture 3" descr="C:\Users\Wes\Pictures\Logo Tut Wuri Handayani Baru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0483" y="564187"/>
            <a:ext cx="1063032" cy="145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726E77FC-4217-45ED-B4F4-290EB0BD03EE}"/>
              </a:ext>
            </a:extLst>
          </p:cNvPr>
          <p:cNvSpPr txBox="1"/>
          <p:nvPr/>
        </p:nvSpPr>
        <p:spPr>
          <a:xfrm>
            <a:off x="7380312" y="194855"/>
            <a:ext cx="1673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i="1" dirty="0" smtClean="0">
                <a:solidFill>
                  <a:prstClr val="black"/>
                </a:solidFill>
              </a:rPr>
              <a:t>Desember</a:t>
            </a:r>
            <a:r>
              <a:rPr lang="en-US" b="1" i="1" dirty="0" smtClean="0">
                <a:solidFill>
                  <a:prstClr val="black"/>
                </a:solidFill>
              </a:rPr>
              <a:t> </a:t>
            </a:r>
            <a:r>
              <a:rPr lang="en-US" b="1" i="1" dirty="0">
                <a:solidFill>
                  <a:prstClr val="black"/>
                </a:solidFill>
              </a:rPr>
              <a:t>2018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ACECCC67-84BB-4F9E-8EA9-2E833E79E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A17A-94C9-4B88-9C78-034626732FE1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15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73EEBFCA-9920-47D4-BBB4-6A0B244B3C64}" type="slidenum">
              <a:rPr lang="en-US" altLang="en-US" smtClean="0">
                <a:solidFill>
                  <a:srgbClr val="045C75"/>
                </a:solidFill>
              </a:rPr>
              <a:pPr/>
              <a:t>10</a:t>
            </a:fld>
            <a:endParaRPr lang="en-US" altLang="en-US" smtClean="0">
              <a:solidFill>
                <a:srgbClr val="045C75"/>
              </a:solidFill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04800" y="0"/>
            <a:ext cx="8305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rgbClr val="1F497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BEBAN</a:t>
            </a:r>
            <a:r>
              <a:rPr lang="en-US" sz="2800" dirty="0">
                <a:solidFill>
                  <a:srgbClr val="1F497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KERJA PENGAWAS SEKOLAH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04800" y="1533327"/>
            <a:ext cx="8515672" cy="4920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00FF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Beban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kerja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Pengawas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sekolah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adalah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37,5 jam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perminggu</a:t>
            </a:r>
            <a:endParaRPr lang="en-US" sz="2400" dirty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rgbClr val="0000FF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Sasaran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pengawasan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bagi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setiap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pengawas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sekolah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adalah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 marL="800100" lvl="1" indent="-342900">
              <a:spcBef>
                <a:spcPct val="20000"/>
              </a:spcBef>
              <a:buClr>
                <a:srgbClr val="0000FF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untuk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TK/RA 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dan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SD/MI paling 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sedikit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10 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satuan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pendidikan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dan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atau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60 guru</a:t>
            </a:r>
          </a:p>
          <a:p>
            <a:pPr marL="800100" lvl="1" indent="-342900">
              <a:spcBef>
                <a:spcPct val="20000"/>
              </a:spcBef>
              <a:buClr>
                <a:srgbClr val="0000FF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untuk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SMP/MTs 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dan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SMA/MA/SMK/MAK 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palinmg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sedikit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7 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satuan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pendidikan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dan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/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atau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40 guru MP/KMP</a:t>
            </a:r>
          </a:p>
          <a:p>
            <a:pPr marL="800100" lvl="1" indent="-342900">
              <a:spcBef>
                <a:spcPct val="20000"/>
              </a:spcBef>
              <a:buClr>
                <a:srgbClr val="0000FF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untuk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SLB paling 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sedikit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5 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saruan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pendidikan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dan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atau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40 guru</a:t>
            </a:r>
          </a:p>
          <a:p>
            <a:pPr marL="800100" lvl="1" indent="-342900">
              <a:spcBef>
                <a:spcPct val="20000"/>
              </a:spcBef>
              <a:buClr>
                <a:srgbClr val="0000FF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untuk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pengawas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BK paling 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sedikit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40 guru BK</a:t>
            </a:r>
          </a:p>
          <a:p>
            <a:pPr marL="342900" indent="-342900">
              <a:spcBef>
                <a:spcPct val="20000"/>
              </a:spcBef>
              <a:buClr>
                <a:srgbClr val="0000FF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Untuk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daerah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khusus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paling </a:t>
            </a:r>
            <a:r>
              <a:rPr lang="en-US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sedikit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5 </a:t>
            </a:r>
            <a:r>
              <a:rPr lang="en-US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satuan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pendidikan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secara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lintas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tingkat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satuan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dan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jenjang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pendidikan</a:t>
            </a:r>
            <a:endParaRPr lang="en-US" sz="2400" dirty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702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4624"/>
            <a:ext cx="914400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d-ID" sz="3200" dirty="0" smtClean="0"/>
              <a:t>RINCIAN TUGAS PENGAWAS SEKOLAH  (MUDA)</a:t>
            </a:r>
            <a:endParaRPr lang="id-ID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92696"/>
            <a:ext cx="8419869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eriod"/>
            </a:pPr>
            <a:r>
              <a:rPr lang="id-ID" sz="2400" dirty="0" smtClean="0"/>
              <a:t>Menyusun program kerja pengawasan</a:t>
            </a:r>
          </a:p>
          <a:p>
            <a:pPr marL="342900" indent="-342900">
              <a:buAutoNum type="alphaLcPeriod"/>
            </a:pPr>
            <a:r>
              <a:rPr lang="id-ID" sz="2400" dirty="0" smtClean="0"/>
              <a:t>Melaksanakan pembinaan Guru dan Kepala Sekolah</a:t>
            </a:r>
          </a:p>
          <a:p>
            <a:pPr marL="342900" indent="-342900">
              <a:buAutoNum type="alphaLcPeriod"/>
            </a:pPr>
            <a:r>
              <a:rPr lang="id-ID" sz="2400" dirty="0" smtClean="0"/>
              <a:t>Memantau pelaksanaan SNP yang meliputi  </a:t>
            </a:r>
          </a:p>
          <a:p>
            <a:r>
              <a:rPr lang="id-ID" sz="2400" dirty="0"/>
              <a:t> </a:t>
            </a:r>
            <a:r>
              <a:rPr lang="id-ID" sz="2400" dirty="0" smtClean="0"/>
              <a:t>      standar isi, standar proses, standar kompetensi lulusan, </a:t>
            </a:r>
          </a:p>
          <a:p>
            <a:r>
              <a:rPr lang="id-ID" sz="2400" dirty="0"/>
              <a:t> </a:t>
            </a:r>
            <a:r>
              <a:rPr lang="id-ID" sz="2400" dirty="0" smtClean="0"/>
              <a:t>      stantar pendidik dan tenaga kependidikan,</a:t>
            </a:r>
          </a:p>
          <a:p>
            <a:r>
              <a:rPr lang="id-ID" sz="2400" dirty="0"/>
              <a:t> </a:t>
            </a:r>
            <a:r>
              <a:rPr lang="id-ID" sz="2400" dirty="0" smtClean="0"/>
              <a:t>      standar sarana dan prasarana,</a:t>
            </a:r>
          </a:p>
          <a:p>
            <a:r>
              <a:rPr lang="id-ID" sz="2400" dirty="0"/>
              <a:t> </a:t>
            </a:r>
            <a:r>
              <a:rPr lang="id-ID" sz="2400" dirty="0" smtClean="0"/>
              <a:t>      standar pengelolaan, standar pembiayaan, dan</a:t>
            </a:r>
          </a:p>
          <a:p>
            <a:r>
              <a:rPr lang="id-ID" sz="2400" dirty="0"/>
              <a:t> </a:t>
            </a:r>
            <a:r>
              <a:rPr lang="id-ID" sz="2400" dirty="0" smtClean="0"/>
              <a:t>      standar penilaian pendidikan</a:t>
            </a:r>
          </a:p>
          <a:p>
            <a:pPr marL="342900" indent="-342900">
              <a:buAutoNum type="alphaLcPeriod" startAt="4"/>
            </a:pPr>
            <a:r>
              <a:rPr lang="id-ID" sz="2400" dirty="0" smtClean="0"/>
              <a:t>Melaksanakan penilaian kinerja Guru dan Kepala Sekolah</a:t>
            </a:r>
          </a:p>
          <a:p>
            <a:pPr marL="342900" indent="-342900">
              <a:buAutoNum type="alphaLcPeriod" startAt="5"/>
            </a:pPr>
            <a:r>
              <a:rPr lang="id-ID" sz="2400" dirty="0" smtClean="0"/>
              <a:t>Melaksanakan evaluasi hasil pelaksanaan program pengawasan</a:t>
            </a:r>
          </a:p>
          <a:p>
            <a:pPr marL="342900" indent="-342900">
              <a:buAutoNum type="alphaLcPeriod" startAt="5"/>
            </a:pPr>
            <a:r>
              <a:rPr lang="id-ID" sz="2400" dirty="0" smtClean="0"/>
              <a:t>Mengevaluasi hasil pelaksanaan program  pengawasan tkt </a:t>
            </a:r>
          </a:p>
          <a:p>
            <a:r>
              <a:rPr lang="id-ID" sz="2400" dirty="0"/>
              <a:t> </a:t>
            </a:r>
            <a:r>
              <a:rPr lang="id-ID" sz="2400" dirty="0" smtClean="0"/>
              <a:t>    kabupaten/kota atau provinsi</a:t>
            </a:r>
          </a:p>
          <a:p>
            <a:pPr marL="342900" indent="-342900">
              <a:buAutoNum type="alphaLcPeriod" startAt="7"/>
            </a:pPr>
            <a:r>
              <a:rPr lang="id-ID" sz="2400" dirty="0" smtClean="0"/>
              <a:t>Menyusun program pembimbingan dan pelatihan profesional</a:t>
            </a:r>
          </a:p>
          <a:p>
            <a:r>
              <a:rPr lang="id-ID" sz="2400" dirty="0"/>
              <a:t> </a:t>
            </a:r>
            <a:r>
              <a:rPr lang="id-ID" sz="2400" dirty="0" smtClean="0"/>
              <a:t>    Guru dan Kepala Sekolah di kelompok kerja</a:t>
            </a:r>
          </a:p>
          <a:p>
            <a:pPr marL="342900" indent="-342900">
              <a:buAutoNum type="alphaLcPeriod" startAt="8"/>
            </a:pPr>
            <a:r>
              <a:rPr lang="id-ID" sz="2400" dirty="0" smtClean="0"/>
              <a:t>Melaksanakan pembimbingan  dan pelatihan Profesional</a:t>
            </a:r>
          </a:p>
          <a:p>
            <a:r>
              <a:rPr lang="id-ID" sz="2400" dirty="0"/>
              <a:t> </a:t>
            </a:r>
            <a:r>
              <a:rPr lang="id-ID" sz="2400" dirty="0" smtClean="0"/>
              <a:t>    Guru dan Kepala Sekolah. 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39558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d-ID" sz="3200" dirty="0" smtClean="0"/>
              <a:t>RINCIAN TUGAS PENGAWAS SEKOLAH (MADYA)</a:t>
            </a:r>
            <a:endParaRPr lang="id-ID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48624" y="1772816"/>
            <a:ext cx="8815864" cy="23083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00050" indent="-400050">
              <a:buAutoNum type="romanLcPeriod"/>
            </a:pPr>
            <a:r>
              <a:rPr lang="id-ID" sz="2400" dirty="0" smtClean="0"/>
              <a:t>Melaksanakan pembimbingan dan pelatihan  Kepala Sekolah </a:t>
            </a:r>
          </a:p>
          <a:p>
            <a:r>
              <a:rPr lang="id-ID" sz="2400" dirty="0"/>
              <a:t> </a:t>
            </a:r>
            <a:r>
              <a:rPr lang="id-ID" sz="2400" dirty="0" smtClean="0"/>
              <a:t>      dalam menyusun program Sekolah, rencana kerja, pengawasan          </a:t>
            </a:r>
          </a:p>
          <a:p>
            <a:r>
              <a:rPr lang="id-ID" sz="2400" dirty="0"/>
              <a:t> </a:t>
            </a:r>
            <a:r>
              <a:rPr lang="id-ID" sz="2400" dirty="0" smtClean="0"/>
              <a:t>     dan evaluasi, kepemimpinan sekolah, dan sistem informasi </a:t>
            </a:r>
          </a:p>
          <a:p>
            <a:r>
              <a:rPr lang="id-ID" sz="2400" dirty="0"/>
              <a:t> </a:t>
            </a:r>
            <a:r>
              <a:rPr lang="id-ID" sz="2400" dirty="0" smtClean="0"/>
              <a:t>     dan manajemen</a:t>
            </a:r>
          </a:p>
          <a:p>
            <a:pPr marL="342900" indent="-342900">
              <a:buAutoNum type="alphaLcPeriod" startAt="10"/>
            </a:pPr>
            <a:r>
              <a:rPr lang="id-ID" sz="2400" dirty="0" smtClean="0"/>
              <a:t> Mengevaluasi hasil pembimbingan dan pelatihan profesional Guru </a:t>
            </a:r>
          </a:p>
          <a:p>
            <a:r>
              <a:rPr lang="id-ID" sz="2400" dirty="0"/>
              <a:t> </a:t>
            </a:r>
            <a:r>
              <a:rPr lang="id-ID" sz="2400" dirty="0" smtClean="0"/>
              <a:t>     dan Kepala Sekolah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246603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d-ID" sz="3200" dirty="0" smtClean="0"/>
              <a:t>RINCIAN TUGAS PENGAWAS SEKOLAH (UTAMA)</a:t>
            </a:r>
            <a:endParaRPr lang="id-ID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2060848"/>
            <a:ext cx="8712968" cy="22467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lphaLcPeriod" startAt="11"/>
            </a:pPr>
            <a:r>
              <a:rPr lang="id-ID" sz="2800" dirty="0" smtClean="0"/>
              <a:t>Membimbing pengawas sekolah muda dan madya </a:t>
            </a:r>
          </a:p>
          <a:p>
            <a:r>
              <a:rPr lang="id-ID" sz="2800" dirty="0"/>
              <a:t> </a:t>
            </a:r>
            <a:r>
              <a:rPr lang="id-ID" sz="2800" dirty="0" smtClean="0"/>
              <a:t>   dalam melaksanakan tugas pokok</a:t>
            </a:r>
          </a:p>
          <a:p>
            <a:pPr marL="342900" indent="-342900">
              <a:buAutoNum type="alphaLcPeriod" startAt="12"/>
            </a:pPr>
            <a:r>
              <a:rPr lang="id-ID" sz="2800" dirty="0" smtClean="0"/>
              <a:t>Melaksanakan pembimbingan dan pelatihan profesional</a:t>
            </a:r>
          </a:p>
          <a:p>
            <a:r>
              <a:rPr lang="id-ID" sz="2800" dirty="0"/>
              <a:t> </a:t>
            </a:r>
            <a:r>
              <a:rPr lang="id-ID" sz="2800" dirty="0" smtClean="0"/>
              <a:t>   Guru dan Kepala Sekolah dalam pelaksanaan penelitian   </a:t>
            </a:r>
          </a:p>
          <a:p>
            <a:r>
              <a:rPr lang="id-ID" sz="2800" dirty="0"/>
              <a:t> </a:t>
            </a:r>
            <a:r>
              <a:rPr lang="id-ID" sz="2800" dirty="0" smtClean="0"/>
              <a:t>   tindakan 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426509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 txBox="1">
            <a:spLocks noGrp="1"/>
          </p:cNvSpPr>
          <p:nvPr/>
        </p:nvSpPr>
        <p:spPr bwMode="black">
          <a:xfrm>
            <a:off x="2971800" y="65532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1224A0E9-5FBD-41B8-B090-F3021770C2C9}" type="slidenum">
              <a:rPr lang="en-GB" sz="1200">
                <a:solidFill>
                  <a:prstClr val="black"/>
                </a:solidFill>
              </a:rPr>
              <a:pPr algn="r" eaLnBrk="1" hangingPunct="1"/>
              <a:t>14</a:t>
            </a:fld>
            <a:endParaRPr lang="en-GB" sz="1200">
              <a:solidFill>
                <a:prstClr val="black"/>
              </a:solidFill>
            </a:endParaRPr>
          </a:p>
        </p:txBody>
      </p:sp>
      <p:sp>
        <p:nvSpPr>
          <p:cNvPr id="4" name="Slide Number Placeholder 4"/>
          <p:cNvSpPr txBox="1">
            <a:spLocks noGrp="1"/>
          </p:cNvSpPr>
          <p:nvPr/>
        </p:nvSpPr>
        <p:spPr bwMode="auto">
          <a:xfrm>
            <a:off x="7239000" y="6705600"/>
            <a:ext cx="19050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180BB018-B9F0-41DA-A0B9-D17191BA41BF}" type="slidenum">
              <a:rPr lang="en-US" sz="1000" b="1">
                <a:solidFill>
                  <a:prstClr val="white"/>
                </a:solidFill>
              </a:rPr>
              <a:pPr algn="r">
                <a:defRPr/>
              </a:pPr>
              <a:t>14</a:t>
            </a:fld>
            <a:endParaRPr lang="en-US" sz="1000" b="1">
              <a:solidFill>
                <a:prstClr val="white"/>
              </a:solidFill>
            </a:endParaRPr>
          </a:p>
        </p:txBody>
      </p:sp>
      <p:sp>
        <p:nvSpPr>
          <p:cNvPr id="21508" name="Text Box 2"/>
          <p:cNvSpPr txBox="1">
            <a:spLocks noChangeArrowheads="1"/>
          </p:cNvSpPr>
          <p:nvPr/>
        </p:nvSpPr>
        <p:spPr bwMode="auto">
          <a:xfrm>
            <a:off x="468315" y="1285875"/>
            <a:ext cx="8424862" cy="21605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id-ID" sz="2400" b="1" dirty="0">
                <a:solidFill>
                  <a:prstClr val="white"/>
                </a:solidFill>
                <a:latin typeface="Albertus" charset="0"/>
              </a:rPr>
              <a:t>Tim penilai angka kredit  </a:t>
            </a:r>
          </a:p>
          <a:p>
            <a:pPr algn="ctr" eaLnBrk="1" hangingPunct="1"/>
            <a:r>
              <a:rPr lang="id-ID" sz="2400" b="1" dirty="0">
                <a:solidFill>
                  <a:prstClr val="white"/>
                </a:solidFill>
                <a:latin typeface="Albertus" charset="0"/>
              </a:rPr>
              <a:t>dibentuk dan ditetapkan oleh pejabat </a:t>
            </a:r>
          </a:p>
          <a:p>
            <a:pPr algn="ctr" eaLnBrk="1" hangingPunct="1"/>
            <a:r>
              <a:rPr lang="id-ID" sz="2400" b="1" dirty="0">
                <a:solidFill>
                  <a:prstClr val="white"/>
                </a:solidFill>
                <a:latin typeface="Albertus" charset="0"/>
              </a:rPr>
              <a:t>yang  berwenang  dan bertugas  menilai </a:t>
            </a:r>
          </a:p>
          <a:p>
            <a:pPr algn="ctr" eaLnBrk="1" hangingPunct="1"/>
            <a:r>
              <a:rPr lang="id-ID" sz="2400" b="1" dirty="0">
                <a:solidFill>
                  <a:prstClr val="white"/>
                </a:solidFill>
                <a:latin typeface="Albertus" charset="0"/>
              </a:rPr>
              <a:t>prestasi  kerja  jabatan fungsional</a:t>
            </a:r>
            <a:r>
              <a:rPr lang="en-US" sz="2400" b="1" dirty="0">
                <a:solidFill>
                  <a:prstClr val="white"/>
                </a:solidFill>
                <a:latin typeface="Albertus" charset="0"/>
              </a:rPr>
              <a:t> PENGAWAS</a:t>
            </a:r>
            <a:endParaRPr lang="id-ID" sz="2400" b="1" dirty="0">
              <a:solidFill>
                <a:prstClr val="white"/>
              </a:solidFill>
              <a:latin typeface="Albertus" charset="0"/>
            </a:endParaRPr>
          </a:p>
          <a:p>
            <a:pPr algn="ctr" eaLnBrk="1" hangingPunct="1">
              <a:lnSpc>
                <a:spcPct val="110000"/>
              </a:lnSpc>
              <a:spcBef>
                <a:spcPct val="50000"/>
              </a:spcBef>
            </a:pPr>
            <a:r>
              <a:rPr lang="id-ID" sz="2400" b="1" dirty="0">
                <a:solidFill>
                  <a:srgbClr val="FF0000"/>
                </a:solidFill>
                <a:latin typeface="Albertus" charset="0"/>
              </a:rPr>
              <a:t> </a:t>
            </a:r>
          </a:p>
        </p:txBody>
      </p:sp>
      <p:sp>
        <p:nvSpPr>
          <p:cNvPr id="21509" name="Rectangle 7"/>
          <p:cNvSpPr>
            <a:spLocks noChangeArrowheads="1"/>
          </p:cNvSpPr>
          <p:nvPr/>
        </p:nvSpPr>
        <p:spPr bwMode="auto">
          <a:xfrm>
            <a:off x="6" y="285754"/>
            <a:ext cx="9123539" cy="95410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prstShdw prst="shdw17" dist="17961" dir="2700000">
              <a:schemeClr val="bg2"/>
            </a:prstShdw>
          </a:effectLst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prstClr val="white"/>
                </a:solidFill>
                <a:latin typeface="Arial Rounded MT Bold" pitchFamily="34" charset="0"/>
              </a:rPr>
              <a:t>TIM PENILAI ANGKA KREDIT  </a:t>
            </a:r>
            <a:endParaRPr lang="id-ID" sz="2800" b="1" dirty="0" smtClean="0">
              <a:solidFill>
                <a:prstClr val="white"/>
              </a:solidFill>
              <a:latin typeface="Arial Rounded MT Bold" pitchFamily="34" charset="0"/>
            </a:endParaRPr>
          </a:p>
          <a:p>
            <a:pPr algn="ctr"/>
            <a:r>
              <a:rPr lang="en-GB" sz="2800" b="1" dirty="0" smtClean="0">
                <a:solidFill>
                  <a:prstClr val="white"/>
                </a:solidFill>
                <a:latin typeface="Arial Rounded MT Bold" pitchFamily="34" charset="0"/>
              </a:rPr>
              <a:t>PENGAWAS</a:t>
            </a:r>
            <a:r>
              <a:rPr lang="id-ID" sz="2800" b="1" dirty="0" smtClean="0">
                <a:solidFill>
                  <a:prstClr val="white"/>
                </a:solidFill>
                <a:latin typeface="Arial Rounded MT Bold" pitchFamily="34" charset="0"/>
              </a:rPr>
              <a:t> </a:t>
            </a:r>
            <a:r>
              <a:rPr lang="en-GB" sz="2800" b="1" dirty="0" smtClean="0">
                <a:solidFill>
                  <a:prstClr val="white"/>
                </a:solidFill>
                <a:latin typeface="Arial Rounded MT Bold" pitchFamily="34" charset="0"/>
              </a:rPr>
              <a:t>SEKOLAH</a:t>
            </a:r>
            <a:endParaRPr lang="en-GB" sz="2800" b="1" dirty="0">
              <a:solidFill>
                <a:prstClr val="white"/>
              </a:solidFill>
              <a:latin typeface="Arial Rounded MT Bold" pitchFamily="34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395292" y="5013325"/>
            <a:ext cx="8569325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b="1">
                <a:solidFill>
                  <a:prstClr val="white"/>
                </a:solidFill>
              </a:rPr>
              <a:t>Pasal 24 ayat (6): Anggota </a:t>
            </a:r>
            <a:r>
              <a:rPr lang="id-ID" b="1">
                <a:solidFill>
                  <a:prstClr val="white"/>
                </a:solidFill>
              </a:rPr>
              <a:t>T</a:t>
            </a:r>
            <a:r>
              <a:rPr lang="en-US" b="1">
                <a:solidFill>
                  <a:prstClr val="white"/>
                </a:solidFill>
              </a:rPr>
              <a:t>im Penilai Jabatan Fungsional Pengawas Sekolah </a:t>
            </a:r>
          </a:p>
          <a:p>
            <a:r>
              <a:rPr lang="id-ID" b="1">
                <a:solidFill>
                  <a:prstClr val="white"/>
                </a:solidFill>
              </a:rPr>
              <a:t>h</a:t>
            </a:r>
            <a:r>
              <a:rPr lang="en-US" b="1">
                <a:solidFill>
                  <a:prstClr val="white"/>
                </a:solidFill>
              </a:rPr>
              <a:t>arus </a:t>
            </a:r>
            <a:r>
              <a:rPr lang="en-US" sz="2800" b="1">
                <a:solidFill>
                  <a:prstClr val="white"/>
                </a:solidFill>
              </a:rPr>
              <a:t>lulus</a:t>
            </a:r>
            <a:r>
              <a:rPr lang="en-US" b="1">
                <a:solidFill>
                  <a:prstClr val="white"/>
                </a:solidFill>
              </a:rPr>
              <a:t> pendidikan dan pelatihan calon tim penilai dan mendapat </a:t>
            </a:r>
            <a:endParaRPr lang="id-ID" b="1">
              <a:solidFill>
                <a:prstClr val="white"/>
              </a:solidFill>
            </a:endParaRPr>
          </a:p>
          <a:p>
            <a:r>
              <a:rPr lang="en-US" b="1">
                <a:solidFill>
                  <a:prstClr val="white"/>
                </a:solidFill>
              </a:rPr>
              <a:t>Sertifikat</a:t>
            </a:r>
            <a:r>
              <a:rPr lang="id-ID" b="1">
                <a:solidFill>
                  <a:prstClr val="white"/>
                </a:solidFill>
              </a:rPr>
              <a:t> </a:t>
            </a:r>
            <a:r>
              <a:rPr lang="en-US" b="1">
                <a:solidFill>
                  <a:prstClr val="white"/>
                </a:solidFill>
              </a:rPr>
              <a:t>dari Menteri Pendidikan Nasional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468315" y="2996952"/>
            <a:ext cx="8424862" cy="367200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none" anchor="ctr"/>
          <a:lstStyle/>
          <a:p>
            <a:pPr marL="342900" indent="-342900"/>
            <a:endParaRPr lang="en-US" sz="2400" dirty="0">
              <a:solidFill>
                <a:prstClr val="black"/>
              </a:solidFill>
            </a:endParaRPr>
          </a:p>
          <a:p>
            <a:pPr marL="342900" indent="-342900"/>
            <a:endParaRPr lang="en-US" sz="2400" dirty="0">
              <a:solidFill>
                <a:prstClr val="black"/>
              </a:solidFill>
            </a:endParaRPr>
          </a:p>
          <a:p>
            <a:pPr marL="342900" indent="-342900"/>
            <a:endParaRPr lang="en-US" sz="2400" dirty="0">
              <a:solidFill>
                <a:prstClr val="black"/>
              </a:solidFill>
            </a:endParaRPr>
          </a:p>
          <a:p>
            <a:pPr marL="342900" indent="-342900"/>
            <a:endParaRPr lang="en-US" sz="2400" dirty="0">
              <a:solidFill>
                <a:prstClr val="black"/>
              </a:solidFill>
            </a:endParaRPr>
          </a:p>
          <a:p>
            <a:pPr marL="342900" indent="-342900"/>
            <a:endParaRPr lang="id-ID" sz="2800" b="1" dirty="0" smtClean="0">
              <a:solidFill>
                <a:prstClr val="white"/>
              </a:solidFill>
            </a:endParaRPr>
          </a:p>
          <a:p>
            <a:pPr marL="342900" indent="-342900"/>
            <a:r>
              <a:rPr lang="en-US" sz="2800" b="1" dirty="0" err="1" smtClean="0">
                <a:solidFill>
                  <a:prstClr val="white"/>
                </a:solidFill>
              </a:rPr>
              <a:t>Pasal</a:t>
            </a:r>
            <a:r>
              <a:rPr lang="en-US" sz="2800" b="1" dirty="0" smtClean="0">
                <a:solidFill>
                  <a:prstClr val="white"/>
                </a:solidFill>
              </a:rPr>
              <a:t> </a:t>
            </a:r>
            <a:r>
              <a:rPr lang="en-US" sz="2800" b="1" dirty="0">
                <a:solidFill>
                  <a:prstClr val="white"/>
                </a:solidFill>
              </a:rPr>
              <a:t>24 </a:t>
            </a:r>
            <a:r>
              <a:rPr lang="en-US" sz="2800" b="1" dirty="0" err="1">
                <a:solidFill>
                  <a:prstClr val="white"/>
                </a:solidFill>
              </a:rPr>
              <a:t>ayat</a:t>
            </a:r>
            <a:r>
              <a:rPr lang="en-US" sz="2800" b="1" dirty="0">
                <a:solidFill>
                  <a:prstClr val="white"/>
                </a:solidFill>
              </a:rPr>
              <a:t> (3) </a:t>
            </a:r>
            <a:r>
              <a:rPr lang="en-US" sz="2800" dirty="0" err="1">
                <a:solidFill>
                  <a:prstClr val="white"/>
                </a:solidFill>
              </a:rPr>
              <a:t>Persyaratan</a:t>
            </a:r>
            <a:r>
              <a:rPr lang="en-US" sz="2800" dirty="0">
                <a:solidFill>
                  <a:prstClr val="white"/>
                </a:solidFill>
              </a:rPr>
              <a:t> Tim </a:t>
            </a:r>
            <a:r>
              <a:rPr lang="en-US" sz="2800" dirty="0" err="1">
                <a:solidFill>
                  <a:prstClr val="white"/>
                </a:solidFill>
              </a:rPr>
              <a:t>Penilai</a:t>
            </a:r>
            <a:r>
              <a:rPr lang="en-US" sz="2800" dirty="0" smtClean="0">
                <a:solidFill>
                  <a:prstClr val="white"/>
                </a:solidFill>
              </a:rPr>
              <a:t>:</a:t>
            </a:r>
            <a:endParaRPr lang="id-ID" sz="2800" dirty="0" smtClean="0">
              <a:solidFill>
                <a:prstClr val="white"/>
              </a:solidFill>
            </a:endParaRPr>
          </a:p>
          <a:p>
            <a:pPr marL="342900" indent="-342900"/>
            <a:endParaRPr lang="en-US" sz="2800" dirty="0">
              <a:solidFill>
                <a:prstClr val="white"/>
              </a:solidFill>
            </a:endParaRPr>
          </a:p>
          <a:p>
            <a:pPr marL="342900" indent="-342900">
              <a:buFontTx/>
              <a:buAutoNum type="alphaLcPeriod"/>
            </a:pPr>
            <a:r>
              <a:rPr lang="en-US" sz="2800" dirty="0">
                <a:solidFill>
                  <a:prstClr val="white"/>
                </a:solidFill>
              </a:rPr>
              <a:t> </a:t>
            </a:r>
            <a:r>
              <a:rPr lang="id-ID" sz="2800" dirty="0">
                <a:solidFill>
                  <a:prstClr val="white"/>
                </a:solidFill>
              </a:rPr>
              <a:t>menduduki jabatan dan pangkat paling rendah </a:t>
            </a:r>
            <a:endParaRPr lang="id-ID" sz="2800" dirty="0" smtClean="0">
              <a:solidFill>
                <a:prstClr val="white"/>
              </a:solidFill>
            </a:endParaRPr>
          </a:p>
          <a:p>
            <a:r>
              <a:rPr lang="id-ID" sz="2800" dirty="0" smtClean="0">
                <a:solidFill>
                  <a:prstClr val="white"/>
                </a:solidFill>
              </a:rPr>
              <a:t>     sama </a:t>
            </a:r>
            <a:r>
              <a:rPr lang="id-ID" sz="2800" dirty="0">
                <a:solidFill>
                  <a:prstClr val="white"/>
                </a:solidFill>
              </a:rPr>
              <a:t>dengan jabatan </a:t>
            </a:r>
            <a:r>
              <a:rPr lang="id-ID" sz="2800" dirty="0" smtClean="0">
                <a:solidFill>
                  <a:prstClr val="white"/>
                </a:solidFill>
              </a:rPr>
              <a:t>dan </a:t>
            </a:r>
            <a:r>
              <a:rPr lang="id-ID" sz="2800" dirty="0">
                <a:solidFill>
                  <a:prstClr val="white"/>
                </a:solidFill>
              </a:rPr>
              <a:t>pangkat </a:t>
            </a:r>
            <a:r>
              <a:rPr lang="en-US" sz="2800" dirty="0" err="1">
                <a:solidFill>
                  <a:prstClr val="white"/>
                </a:solidFill>
              </a:rPr>
              <a:t>pengawas</a:t>
            </a:r>
            <a:r>
              <a:rPr lang="en-US" sz="2800" dirty="0">
                <a:solidFill>
                  <a:prstClr val="white"/>
                </a:solidFill>
              </a:rPr>
              <a:t> </a:t>
            </a:r>
            <a:endParaRPr lang="id-ID" sz="2800" dirty="0" smtClean="0">
              <a:solidFill>
                <a:prstClr val="white"/>
              </a:solidFill>
            </a:endParaRPr>
          </a:p>
          <a:p>
            <a:r>
              <a:rPr lang="id-ID" sz="2800" dirty="0" smtClean="0">
                <a:solidFill>
                  <a:prstClr val="white"/>
                </a:solidFill>
              </a:rPr>
              <a:t>     yang </a:t>
            </a:r>
            <a:r>
              <a:rPr lang="id-ID" sz="2800" dirty="0">
                <a:solidFill>
                  <a:prstClr val="white"/>
                </a:solidFill>
              </a:rPr>
              <a:t>dinilai;</a:t>
            </a:r>
            <a:endParaRPr lang="en-US" sz="2800" dirty="0">
              <a:solidFill>
                <a:prstClr val="white"/>
              </a:solidFill>
            </a:endParaRPr>
          </a:p>
          <a:p>
            <a:pPr marL="514350" indent="-514350">
              <a:buFontTx/>
              <a:buAutoNum type="alphaLcPeriod" startAt="2"/>
            </a:pPr>
            <a:r>
              <a:rPr lang="en-US" sz="2800" dirty="0" smtClean="0">
                <a:solidFill>
                  <a:prstClr val="white"/>
                </a:solidFill>
              </a:rPr>
              <a:t>m</a:t>
            </a:r>
            <a:r>
              <a:rPr lang="id-ID" sz="2800" dirty="0">
                <a:solidFill>
                  <a:prstClr val="white"/>
                </a:solidFill>
              </a:rPr>
              <a:t>emiliki keahlian serta mampu untuk menilai </a:t>
            </a:r>
            <a:endParaRPr lang="id-ID" sz="2800" dirty="0" smtClean="0">
              <a:solidFill>
                <a:prstClr val="white"/>
              </a:solidFill>
            </a:endParaRPr>
          </a:p>
          <a:p>
            <a:r>
              <a:rPr lang="id-ID" sz="2800" dirty="0">
                <a:solidFill>
                  <a:prstClr val="white"/>
                </a:solidFill>
              </a:rPr>
              <a:t> </a:t>
            </a:r>
            <a:r>
              <a:rPr lang="id-ID" sz="2800" dirty="0" smtClean="0">
                <a:solidFill>
                  <a:prstClr val="white"/>
                </a:solidFill>
              </a:rPr>
              <a:t>     k</a:t>
            </a:r>
            <a:r>
              <a:rPr lang="en-US" sz="2800" dirty="0" err="1">
                <a:solidFill>
                  <a:prstClr val="white"/>
                </a:solidFill>
              </a:rPr>
              <a:t>inerja</a:t>
            </a:r>
            <a:r>
              <a:rPr lang="id-ID" sz="2800" dirty="0">
                <a:solidFill>
                  <a:prstClr val="white"/>
                </a:solidFill>
              </a:rPr>
              <a:t> </a:t>
            </a:r>
            <a:r>
              <a:rPr lang="en-US" sz="2800" dirty="0" err="1">
                <a:solidFill>
                  <a:prstClr val="white"/>
                </a:solidFill>
              </a:rPr>
              <a:t>pengawas</a:t>
            </a:r>
            <a:r>
              <a:rPr lang="id-ID" sz="2800" dirty="0">
                <a:solidFill>
                  <a:prstClr val="white"/>
                </a:solidFill>
              </a:rPr>
              <a:t>; dan</a:t>
            </a:r>
            <a:endParaRPr lang="en-US" sz="2800" dirty="0">
              <a:solidFill>
                <a:prstClr val="white"/>
              </a:solidFill>
            </a:endParaRPr>
          </a:p>
          <a:p>
            <a:pPr marL="342900" indent="-342900"/>
            <a:r>
              <a:rPr lang="en-US" sz="2800" dirty="0">
                <a:solidFill>
                  <a:prstClr val="white"/>
                </a:solidFill>
              </a:rPr>
              <a:t>c. </a:t>
            </a:r>
            <a:r>
              <a:rPr lang="id-ID" sz="2800" dirty="0">
                <a:solidFill>
                  <a:prstClr val="white"/>
                </a:solidFill>
              </a:rPr>
              <a:t>  </a:t>
            </a:r>
            <a:r>
              <a:rPr lang="en-US" sz="2800" dirty="0">
                <a:solidFill>
                  <a:prstClr val="white"/>
                </a:solidFill>
              </a:rPr>
              <a:t>d</a:t>
            </a:r>
            <a:r>
              <a:rPr lang="id-ID" sz="2800" dirty="0">
                <a:solidFill>
                  <a:prstClr val="white"/>
                </a:solidFill>
              </a:rPr>
              <a:t>apat aktif melakukan penilaian</a:t>
            </a:r>
            <a:endParaRPr lang="en-US" sz="2800" dirty="0">
              <a:solidFill>
                <a:prstClr val="white"/>
              </a:solidFill>
            </a:endParaRPr>
          </a:p>
          <a:p>
            <a:pPr marL="342900" indent="-342900"/>
            <a:endParaRPr lang="en-US" sz="2800" dirty="0">
              <a:solidFill>
                <a:prstClr val="white"/>
              </a:solidFill>
            </a:endParaRPr>
          </a:p>
          <a:p>
            <a:pPr marL="342900" indent="-342900"/>
            <a:endParaRPr lang="en-US" sz="2800" dirty="0">
              <a:solidFill>
                <a:prstClr val="black"/>
              </a:solidFill>
            </a:endParaRPr>
          </a:p>
          <a:p>
            <a:pPr marL="342900" indent="-342900"/>
            <a:endParaRPr lang="en-US" sz="2400" dirty="0">
              <a:solidFill>
                <a:prstClr val="black"/>
              </a:solidFill>
            </a:endParaRPr>
          </a:p>
          <a:p>
            <a:pPr marL="342900" indent="-342900"/>
            <a:endParaRPr lang="en-US" sz="2400" dirty="0">
              <a:solidFill>
                <a:prstClr val="black"/>
              </a:solidFill>
            </a:endParaRPr>
          </a:p>
          <a:p>
            <a:pPr marL="342900" indent="-342900"/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54154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/>
          </p:cNvSpPr>
          <p:nvPr>
            <p:ph type="title"/>
          </p:nvPr>
        </p:nvSpPr>
        <p:spPr bwMode="auto">
          <a:xfrm>
            <a:off x="720725" y="266410"/>
            <a:ext cx="7772400" cy="51480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sz="2400" dirty="0" smtClean="0">
                <a:solidFill>
                  <a:schemeClr val="bg1"/>
                </a:solidFill>
              </a:rPr>
              <a:t>Pasal 24</a:t>
            </a:r>
            <a:r>
              <a:rPr lang="id-ID" sz="2400" dirty="0" smtClean="0">
                <a:solidFill>
                  <a:schemeClr val="bg1"/>
                </a:solidFill>
              </a:rPr>
              <a:t> </a:t>
            </a:r>
            <a:r>
              <a:rPr lang="sv-SE" sz="2400" dirty="0" smtClean="0">
                <a:solidFill>
                  <a:schemeClr val="bg1"/>
                </a:solidFill>
              </a:rPr>
              <a:t>Permenpan dan RB No. 21 Tahun 2010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179513" y="476673"/>
            <a:ext cx="8784975" cy="5879682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677863" indent="-609600" eaLnBrk="1" hangingPunct="1">
              <a:buClr>
                <a:schemeClr val="bg1"/>
              </a:buClr>
              <a:buFont typeface="Wingdings" pitchFamily="2" charset="2"/>
              <a:buAutoNum type="arabicPeriod"/>
            </a:pPr>
            <a:r>
              <a:rPr lang="sv-SE" sz="2800" dirty="0" smtClean="0">
                <a:solidFill>
                  <a:schemeClr val="bg1"/>
                </a:solidFill>
                <a:latin typeface="Arial Unicode MS" pitchFamily="34" charset="-128"/>
              </a:rPr>
              <a:t>Tim Penilai Jabatan Fungsional Pengawas Sekolah terdiri dari unsur teknis, unsur kepegawaian dan pejabat fungsional Pengawas</a:t>
            </a:r>
          </a:p>
          <a:p>
            <a:pPr marL="677863" indent="-609600" eaLnBrk="1" hangingPunct="1">
              <a:buClr>
                <a:schemeClr val="bg1"/>
              </a:buClr>
              <a:buFont typeface="Wingdings" pitchFamily="2" charset="2"/>
              <a:buAutoNum type="arabicPeriod"/>
            </a:pPr>
            <a:r>
              <a:rPr lang="sv-SE" sz="2800" dirty="0" smtClean="0">
                <a:solidFill>
                  <a:schemeClr val="bg1"/>
                </a:solidFill>
                <a:latin typeface="Arial Unicode MS" pitchFamily="34" charset="-128"/>
              </a:rPr>
              <a:t>Susunan keanggotaan Tim Penilai:</a:t>
            </a:r>
          </a:p>
          <a:p>
            <a:pPr marL="1450975" lvl="3" indent="-419100" eaLnBrk="1" hangingPunct="1">
              <a:spcBef>
                <a:spcPct val="0"/>
              </a:spcBef>
              <a:buClr>
                <a:schemeClr val="bg1"/>
              </a:buClr>
              <a:buFont typeface="Wingdings 3" pitchFamily="18" charset="2"/>
              <a:buAutoNum type="alphaLcPeriod"/>
            </a:pPr>
            <a:r>
              <a:rPr lang="sv-SE" sz="2800" dirty="0" smtClean="0">
                <a:solidFill>
                  <a:schemeClr val="bg1"/>
                </a:solidFill>
                <a:latin typeface="Arial Unicode MS" pitchFamily="34" charset="-128"/>
              </a:rPr>
              <a:t>seorang Ketua merangkap anggota unsur teknis;</a:t>
            </a:r>
          </a:p>
          <a:p>
            <a:pPr marL="1450975" lvl="3" indent="-419100" eaLnBrk="1" hangingPunct="1">
              <a:spcBef>
                <a:spcPct val="0"/>
              </a:spcBef>
              <a:buClr>
                <a:schemeClr val="bg1"/>
              </a:buClr>
              <a:buFont typeface="Wingdings 3" pitchFamily="18" charset="2"/>
              <a:buAutoNum type="alphaLcPeriod"/>
            </a:pPr>
            <a:r>
              <a:rPr lang="sv-SE" sz="2800" dirty="0" smtClean="0">
                <a:solidFill>
                  <a:schemeClr val="bg1"/>
                </a:solidFill>
                <a:latin typeface="Arial Unicode MS" pitchFamily="34" charset="-128"/>
              </a:rPr>
              <a:t>seorang wakil Ketua merangkap anggota;</a:t>
            </a:r>
          </a:p>
          <a:p>
            <a:pPr marL="1450975" lvl="3" indent="-419100" eaLnBrk="1" hangingPunct="1">
              <a:spcBef>
                <a:spcPct val="0"/>
              </a:spcBef>
              <a:buClr>
                <a:schemeClr val="bg1"/>
              </a:buClr>
              <a:buFont typeface="Wingdings 3" pitchFamily="18" charset="2"/>
              <a:buAutoNum type="alphaLcPeriod"/>
            </a:pPr>
            <a:r>
              <a:rPr lang="sv-SE" sz="2800" dirty="0" smtClean="0">
                <a:solidFill>
                  <a:schemeClr val="bg1"/>
                </a:solidFill>
                <a:latin typeface="Arial Unicode MS" pitchFamily="34" charset="-128"/>
              </a:rPr>
              <a:t>seorang Sekretaris merangkap anggota dari unsur kepegawaian; dan</a:t>
            </a:r>
          </a:p>
          <a:p>
            <a:pPr marL="1450975" lvl="3" indent="-419100" eaLnBrk="1" hangingPunct="1">
              <a:spcBef>
                <a:spcPct val="0"/>
              </a:spcBef>
              <a:buClr>
                <a:schemeClr val="bg1"/>
              </a:buClr>
              <a:buFont typeface="Wingdings 3" pitchFamily="18" charset="2"/>
              <a:buAutoNum type="alphaLcPeriod"/>
            </a:pPr>
            <a:r>
              <a:rPr lang="sv-SE" sz="2800" dirty="0" smtClean="0">
                <a:solidFill>
                  <a:schemeClr val="bg1"/>
                </a:solidFill>
                <a:latin typeface="Arial Unicode MS" pitchFamily="34" charset="-128"/>
              </a:rPr>
              <a:t>paling kurang 4 (empat) orang anggota.</a:t>
            </a:r>
            <a:endParaRPr lang="en-US" sz="2800" dirty="0" smtClean="0">
              <a:solidFill>
                <a:schemeClr val="bg1"/>
              </a:solidFill>
              <a:latin typeface="Arial Unicode MS" pitchFamily="34" charset="-128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331641" y="5000653"/>
            <a:ext cx="7383734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b="1" dirty="0" err="1">
                <a:solidFill>
                  <a:prstClr val="white"/>
                </a:solidFill>
              </a:rPr>
              <a:t>Pasal</a:t>
            </a:r>
            <a:r>
              <a:rPr lang="en-US" b="1" dirty="0">
                <a:solidFill>
                  <a:prstClr val="white"/>
                </a:solidFill>
              </a:rPr>
              <a:t> 24 </a:t>
            </a:r>
            <a:r>
              <a:rPr lang="en-US" b="1" dirty="0" err="1">
                <a:solidFill>
                  <a:prstClr val="white"/>
                </a:solidFill>
              </a:rPr>
              <a:t>ayat</a:t>
            </a:r>
            <a:r>
              <a:rPr lang="en-US" b="1" dirty="0">
                <a:solidFill>
                  <a:prstClr val="white"/>
                </a:solidFill>
              </a:rPr>
              <a:t> (2) </a:t>
            </a:r>
            <a:r>
              <a:rPr lang="en-US" b="1" dirty="0" err="1">
                <a:solidFill>
                  <a:prstClr val="white"/>
                </a:solidFill>
              </a:rPr>
              <a:t>Permenpan</a:t>
            </a:r>
            <a:r>
              <a:rPr lang="en-US" b="1" dirty="0">
                <a:solidFill>
                  <a:prstClr val="white"/>
                </a:solidFill>
              </a:rPr>
              <a:t> </a:t>
            </a:r>
            <a:r>
              <a:rPr lang="en-US" b="1" dirty="0" err="1">
                <a:solidFill>
                  <a:prstClr val="white"/>
                </a:solidFill>
              </a:rPr>
              <a:t>dan</a:t>
            </a:r>
            <a:r>
              <a:rPr lang="en-US" b="1" dirty="0">
                <a:solidFill>
                  <a:prstClr val="white"/>
                </a:solidFill>
              </a:rPr>
              <a:t> RB No 21 </a:t>
            </a:r>
            <a:r>
              <a:rPr lang="en-US" b="1" dirty="0" err="1">
                <a:solidFill>
                  <a:prstClr val="white"/>
                </a:solidFill>
              </a:rPr>
              <a:t>Th</a:t>
            </a:r>
            <a:r>
              <a:rPr lang="en-US" b="1" dirty="0">
                <a:solidFill>
                  <a:prstClr val="white"/>
                </a:solidFill>
              </a:rPr>
              <a:t> 2010</a:t>
            </a:r>
            <a:r>
              <a:rPr lang="id-ID" b="1" dirty="0">
                <a:solidFill>
                  <a:prstClr val="white"/>
                </a:solidFill>
              </a:rPr>
              <a:t> </a:t>
            </a:r>
            <a:r>
              <a:rPr lang="en-US" b="1" dirty="0" err="1">
                <a:solidFill>
                  <a:prstClr val="white"/>
                </a:solidFill>
              </a:rPr>
              <a:t>Susunan</a:t>
            </a:r>
            <a:r>
              <a:rPr lang="en-US" b="1" dirty="0">
                <a:solidFill>
                  <a:prstClr val="white"/>
                </a:solidFill>
              </a:rPr>
              <a:t> </a:t>
            </a:r>
            <a:r>
              <a:rPr lang="en-US" b="1" dirty="0" err="1">
                <a:solidFill>
                  <a:prstClr val="white"/>
                </a:solidFill>
              </a:rPr>
              <a:t>Anggota</a:t>
            </a:r>
            <a:r>
              <a:rPr lang="en-US" b="1" dirty="0">
                <a:solidFill>
                  <a:prstClr val="white"/>
                </a:solidFill>
              </a:rPr>
              <a:t> Tim </a:t>
            </a:r>
            <a:endParaRPr lang="id-ID" b="1" dirty="0">
              <a:solidFill>
                <a:prstClr val="white"/>
              </a:solidFill>
            </a:endParaRPr>
          </a:p>
          <a:p>
            <a:r>
              <a:rPr lang="en-US" b="1" dirty="0" err="1">
                <a:solidFill>
                  <a:prstClr val="white"/>
                </a:solidFill>
              </a:rPr>
              <a:t>Penilai</a:t>
            </a:r>
            <a:r>
              <a:rPr lang="en-US" b="1" dirty="0">
                <a:solidFill>
                  <a:prstClr val="white"/>
                </a:solidFill>
              </a:rPr>
              <a:t> paling </a:t>
            </a:r>
            <a:r>
              <a:rPr lang="en-US" b="1" dirty="0" err="1">
                <a:solidFill>
                  <a:prstClr val="white"/>
                </a:solidFill>
              </a:rPr>
              <a:t>sedikit</a:t>
            </a:r>
            <a:r>
              <a:rPr lang="en-US" b="1" dirty="0">
                <a:solidFill>
                  <a:prstClr val="white"/>
                </a:solidFill>
              </a:rPr>
              <a:t> 7 orang. </a:t>
            </a:r>
            <a:r>
              <a:rPr lang="id-ID" b="1" dirty="0">
                <a:solidFill>
                  <a:prstClr val="white"/>
                </a:solidFill>
              </a:rPr>
              <a:t>A</a:t>
            </a:r>
            <a:r>
              <a:rPr lang="en-US" b="1" dirty="0" err="1">
                <a:solidFill>
                  <a:prstClr val="white"/>
                </a:solidFill>
              </a:rPr>
              <a:t>yat</a:t>
            </a:r>
            <a:r>
              <a:rPr lang="en-US" b="1" dirty="0">
                <a:solidFill>
                  <a:prstClr val="white"/>
                </a:solidFill>
              </a:rPr>
              <a:t> (4) </a:t>
            </a:r>
            <a:r>
              <a:rPr lang="en-US" b="1" dirty="0" err="1">
                <a:solidFill>
                  <a:prstClr val="white"/>
                </a:solidFill>
              </a:rPr>
              <a:t>anggota</a:t>
            </a:r>
            <a:r>
              <a:rPr lang="en-US" b="1" dirty="0">
                <a:solidFill>
                  <a:prstClr val="white"/>
                </a:solidFill>
              </a:rPr>
              <a:t> </a:t>
            </a:r>
            <a:r>
              <a:rPr lang="en-US" b="1" dirty="0" err="1">
                <a:solidFill>
                  <a:prstClr val="white"/>
                </a:solidFill>
              </a:rPr>
              <a:t>tim</a:t>
            </a:r>
            <a:r>
              <a:rPr lang="en-US" b="1" dirty="0">
                <a:solidFill>
                  <a:prstClr val="white"/>
                </a:solidFill>
              </a:rPr>
              <a:t> </a:t>
            </a:r>
            <a:r>
              <a:rPr lang="en-US" b="1" dirty="0" err="1">
                <a:solidFill>
                  <a:prstClr val="white"/>
                </a:solidFill>
              </a:rPr>
              <a:t>penilai</a:t>
            </a:r>
            <a:r>
              <a:rPr lang="en-US" b="1" dirty="0">
                <a:solidFill>
                  <a:prstClr val="white"/>
                </a:solidFill>
              </a:rPr>
              <a:t> paling </a:t>
            </a:r>
            <a:r>
              <a:rPr lang="en-US" b="1" dirty="0" err="1">
                <a:solidFill>
                  <a:prstClr val="white"/>
                </a:solidFill>
              </a:rPr>
              <a:t>kurang</a:t>
            </a:r>
            <a:r>
              <a:rPr lang="en-US" dirty="0">
                <a:solidFill>
                  <a:prstClr val="white"/>
                </a:solidFill>
              </a:rPr>
              <a:t> </a:t>
            </a:r>
            <a:endParaRPr lang="id-ID" dirty="0">
              <a:solidFill>
                <a:prstClr val="white"/>
              </a:solidFill>
            </a:endParaRPr>
          </a:p>
          <a:p>
            <a:r>
              <a:rPr lang="en-US" sz="2000" b="1" dirty="0">
                <a:solidFill>
                  <a:prstClr val="white"/>
                </a:solidFill>
              </a:rPr>
              <a:t>2 orang </a:t>
            </a:r>
            <a:r>
              <a:rPr lang="id-ID" sz="2000" b="1" dirty="0">
                <a:solidFill>
                  <a:prstClr val="white"/>
                </a:solidFill>
              </a:rPr>
              <a:t>diantaranya </a:t>
            </a:r>
            <a:r>
              <a:rPr lang="en-US" sz="2000" b="1" dirty="0" err="1">
                <a:solidFill>
                  <a:prstClr val="white"/>
                </a:solidFill>
              </a:rPr>
              <a:t>harus</a:t>
            </a:r>
            <a:r>
              <a:rPr lang="en-US" sz="2000" b="1" dirty="0">
                <a:solidFill>
                  <a:prstClr val="white"/>
                </a:solidFill>
              </a:rPr>
              <a:t> </a:t>
            </a:r>
            <a:r>
              <a:rPr lang="en-US" sz="2000" b="1" dirty="0" err="1">
                <a:solidFill>
                  <a:prstClr val="white"/>
                </a:solidFill>
              </a:rPr>
              <a:t>pengawas</a:t>
            </a:r>
            <a:r>
              <a:rPr lang="en-US" sz="2000" b="1" dirty="0">
                <a:solidFill>
                  <a:prstClr val="white"/>
                </a:solidFill>
              </a:rPr>
              <a:t> </a:t>
            </a:r>
            <a:r>
              <a:rPr lang="en-US" sz="2000" b="1" dirty="0" err="1">
                <a:solidFill>
                  <a:prstClr val="white"/>
                </a:solidFill>
              </a:rPr>
              <a:t>sekolah</a:t>
            </a:r>
            <a:endParaRPr lang="en-US" sz="20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998"/>
            <a:ext cx="91440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id-ID" dirty="0" smtClean="0"/>
              <a:t>USULAN POLA KARIR GURU</a:t>
            </a:r>
            <a:endParaRPr lang="id-ID" dirty="0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855913"/>
              </p:ext>
            </p:extLst>
          </p:nvPr>
        </p:nvGraphicFramePr>
        <p:xfrm>
          <a:off x="611560" y="1340768"/>
          <a:ext cx="7920879" cy="5256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Worksheet" r:id="rId4" imgW="5553222" imgH="3400539" progId="Excel.Sheet.12">
                  <p:embed/>
                </p:oleObj>
              </mc:Choice>
              <mc:Fallback>
                <p:oleObj name="Worksheet" r:id="rId4" imgW="5553222" imgH="340053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1560" y="1340768"/>
                        <a:ext cx="7920879" cy="52565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868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463307"/>
            <a:ext cx="7848872" cy="58169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sz="3600" dirty="0" smtClean="0"/>
              <a:t>Berdasarkan Gambar di atas :</a:t>
            </a:r>
          </a:p>
          <a:p>
            <a:endParaRPr lang="id-ID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id-ID" sz="2400" dirty="0" smtClean="0"/>
              <a:t>Guru, Kepala Sekolah, dan Pengawas Sekolah berada dalam     satu Jabatan Fungsional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d-ID" sz="2400" dirty="0" smtClean="0"/>
              <a:t>Jabatan Fungsional  Tertinggi (Utama) hanya dapat dicapai  oleh Pengawas sekolah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z="2400" dirty="0"/>
              <a:t>Untuk menjadi Pengawas Sekolah harus Guru yang memiliki pengalaman Kepala Sekolah dan dapat naik pangkat ke IV/d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z="2400" dirty="0"/>
              <a:t>Pengawas Sekolah yang ada hanya Pengawas  Satuan   Pendidikan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d-ID" sz="2400" dirty="0" smtClean="0"/>
              <a:t>Kepala Sekolah berada di jabatan Madya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d-ID" sz="2400" dirty="0" smtClean="0"/>
              <a:t>Kepangkatan tertinggi yang dapat dicapai Kepala Sekolah</a:t>
            </a:r>
          </a:p>
          <a:p>
            <a:r>
              <a:rPr lang="id-ID" sz="2400" dirty="0" smtClean="0"/>
              <a:t>     adalah golongan IV/c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d-ID" sz="2400" dirty="0" smtClean="0"/>
              <a:t>Untuk Menjadi Kepala Sekolah Guru harus dapat naik pangkat ke Golongan IV/a</a:t>
            </a:r>
          </a:p>
        </p:txBody>
      </p:sp>
    </p:spTree>
    <p:extLst>
      <p:ext uri="{BB962C8B-B14F-4D97-AF65-F5344CB8AC3E}">
        <p14:creationId xmlns:p14="http://schemas.microsoft.com/office/powerpoint/2010/main" val="318257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332656"/>
            <a:ext cx="2742226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id-ID" sz="3600" dirty="0" smtClean="0"/>
              <a:t>Lanjutan........</a:t>
            </a:r>
            <a:endParaRPr lang="id-ID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611561" y="1227524"/>
            <a:ext cx="7848872" cy="41549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id-ID" sz="2400" dirty="0" smtClean="0"/>
              <a:t>Untuk menjadi Kepala Sekolah Guru harus lulus seleksi substansi  yang diselenggarakan oleh Pemerintah Daerah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d-ID" sz="2400" dirty="0" smtClean="0"/>
              <a:t>Guru yang sudah lulus seleksi substansi harus mengikuti diklat fungsional Kepala Sekolah dengan bukti STTPP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d-ID" sz="2400" dirty="0" smtClean="0"/>
              <a:t>Pangkat tertinggi yang dapat di capai oleh fungsional Guru</a:t>
            </a:r>
          </a:p>
          <a:p>
            <a:r>
              <a:rPr lang="id-ID" sz="2400" dirty="0"/>
              <a:t> </a:t>
            </a:r>
            <a:r>
              <a:rPr lang="id-ID" sz="2400" dirty="0" smtClean="0"/>
              <a:t>    adalah jabatan madya dengan pangkat IV/a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d-ID" sz="2400" dirty="0" smtClean="0"/>
              <a:t>Tunjangan </a:t>
            </a:r>
            <a:r>
              <a:rPr lang="id-ID" sz="2400" dirty="0"/>
              <a:t>untuk Pengawas Sekolah </a:t>
            </a:r>
            <a:r>
              <a:rPr lang="id-ID" sz="2400" dirty="0" smtClean="0"/>
              <a:t>dan Kepala Sekolah berdasarkan </a:t>
            </a:r>
            <a:r>
              <a:rPr lang="id-ID" sz="2400" dirty="0"/>
              <a:t>kelas jabatan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d-ID" sz="2400" dirty="0" smtClean="0"/>
              <a:t>Tunjangan </a:t>
            </a:r>
            <a:r>
              <a:rPr lang="id-ID" sz="2400" dirty="0"/>
              <a:t>untuk Guru berdasarkan Gaji Pokok</a:t>
            </a:r>
          </a:p>
          <a:p>
            <a:endParaRPr lang="id-ID" sz="2400" dirty="0" smtClean="0"/>
          </a:p>
          <a:p>
            <a:pPr marL="285750" indent="-285750">
              <a:buFont typeface="Arial" pitchFamily="34" charset="0"/>
              <a:buChar char="•"/>
            </a:pP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07536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752"/>
            <a:ext cx="9144000" cy="11430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2800" b="1" dirty="0" smtClean="0"/>
              <a:t>APAKAH GURU BOLEH PROMOSI KE STRUKTURAL ?</a:t>
            </a:r>
            <a:endParaRPr lang="id-ID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268760"/>
            <a:ext cx="8186472" cy="452431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d-ID" sz="2400" dirty="0" smtClean="0"/>
              <a:t>Guru boleh promosi ke struktural dan apabila sudah selesai </a:t>
            </a:r>
          </a:p>
          <a:p>
            <a:r>
              <a:rPr lang="id-ID" sz="2400" dirty="0"/>
              <a:t> </a:t>
            </a:r>
            <a:r>
              <a:rPr lang="id-ID" sz="2400" dirty="0" smtClean="0"/>
              <a:t>   pada jabatan struktural yang bersangkutan dapat kembali </a:t>
            </a:r>
          </a:p>
          <a:p>
            <a:r>
              <a:rPr lang="id-ID" sz="2400" dirty="0"/>
              <a:t> </a:t>
            </a:r>
            <a:r>
              <a:rPr lang="id-ID" sz="2400" dirty="0" smtClean="0"/>
              <a:t>   menjadi jabatan fungsional Guru dengan angka kredit lama-</a:t>
            </a:r>
          </a:p>
          <a:p>
            <a:r>
              <a:rPr lang="id-ID" sz="2400" dirty="0"/>
              <a:t> </a:t>
            </a:r>
            <a:r>
              <a:rPr lang="id-ID" sz="2400" dirty="0" smtClean="0"/>
              <a:t>   nya ketika meninggalkan menjadi struktural, apabila usianya</a:t>
            </a:r>
          </a:p>
          <a:p>
            <a:r>
              <a:rPr lang="id-ID" sz="2400" dirty="0"/>
              <a:t> </a:t>
            </a:r>
            <a:r>
              <a:rPr lang="id-ID" sz="2400" dirty="0" smtClean="0"/>
              <a:t>   memenuhi syarat dan formasinya ada.</a:t>
            </a:r>
          </a:p>
          <a:p>
            <a:endParaRPr lang="id-ID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id-ID" sz="2400" dirty="0" smtClean="0"/>
              <a:t>Kepala Sekolah </a:t>
            </a:r>
            <a:r>
              <a:rPr lang="id-ID" sz="2400" dirty="0"/>
              <a:t>boleh promosi ke struktural dan apabila </a:t>
            </a:r>
            <a:r>
              <a:rPr lang="id-ID" sz="2400" dirty="0" smtClean="0"/>
              <a:t>sudah</a:t>
            </a:r>
          </a:p>
          <a:p>
            <a:r>
              <a:rPr lang="id-ID" sz="2400" dirty="0"/>
              <a:t> </a:t>
            </a:r>
            <a:r>
              <a:rPr lang="id-ID" sz="2400" dirty="0" smtClean="0"/>
              <a:t>   selesai pada </a:t>
            </a:r>
            <a:r>
              <a:rPr lang="id-ID" sz="2400" dirty="0"/>
              <a:t>jabatan struktural yang bersangkutan dapat </a:t>
            </a:r>
            <a:endParaRPr lang="id-ID" sz="2400" dirty="0" smtClean="0"/>
          </a:p>
          <a:p>
            <a:r>
              <a:rPr lang="id-ID" sz="2400" dirty="0"/>
              <a:t> </a:t>
            </a:r>
            <a:r>
              <a:rPr lang="id-ID" sz="2400" dirty="0" smtClean="0"/>
              <a:t>   kembali menjadi </a:t>
            </a:r>
            <a:r>
              <a:rPr lang="id-ID" sz="2400" dirty="0"/>
              <a:t>jabatan fungsional </a:t>
            </a:r>
            <a:r>
              <a:rPr lang="id-ID" sz="2400" dirty="0" smtClean="0"/>
              <a:t>Kepala Sekolah dengan </a:t>
            </a:r>
          </a:p>
          <a:p>
            <a:r>
              <a:rPr lang="id-ID" sz="2400" dirty="0"/>
              <a:t> </a:t>
            </a:r>
            <a:r>
              <a:rPr lang="id-ID" sz="2400" dirty="0" smtClean="0"/>
              <a:t>   angka </a:t>
            </a:r>
            <a:r>
              <a:rPr lang="id-ID" sz="2400" dirty="0"/>
              <a:t>kredit </a:t>
            </a:r>
            <a:r>
              <a:rPr lang="id-ID" sz="2400" dirty="0" smtClean="0"/>
              <a:t>lamanya </a:t>
            </a:r>
            <a:r>
              <a:rPr lang="id-ID" sz="2400" dirty="0"/>
              <a:t>ketika meninggalkan menjadi </a:t>
            </a:r>
            <a:r>
              <a:rPr lang="id-ID" sz="2400" dirty="0" smtClean="0"/>
              <a:t>struktural,</a:t>
            </a:r>
          </a:p>
          <a:p>
            <a:r>
              <a:rPr lang="id-ID" sz="2400" dirty="0"/>
              <a:t> </a:t>
            </a:r>
            <a:r>
              <a:rPr lang="id-ID" sz="2400" dirty="0" smtClean="0"/>
              <a:t>   apabila usianya memenuhi syarat dan formasinya ada.</a:t>
            </a:r>
            <a:endParaRPr lang="id-ID" sz="2400" dirty="0"/>
          </a:p>
          <a:p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97126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1121505" y="1211053"/>
            <a:ext cx="7701742" cy="0"/>
          </a:xfrm>
          <a:prstGeom prst="line">
            <a:avLst/>
          </a:prstGeom>
          <a:ln w="127000" cap="rnd" cmpd="tri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879701" y="1336559"/>
            <a:ext cx="5940000" cy="0"/>
          </a:xfrm>
          <a:prstGeom prst="line">
            <a:avLst/>
          </a:prstGeom>
          <a:ln w="95250" cap="rnd" cmpd="thickThin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53969" y="330780"/>
            <a:ext cx="1825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42951" indent="-942951" defTabSz="685783"/>
            <a:r>
              <a:rPr lang="en-US" sz="3600" b="1" dirty="0">
                <a:solidFill>
                  <a:srgbClr val="FF0000"/>
                </a:solidFill>
                <a:latin typeface="Arial Rounded MT Bold" panose="020F0704030504030204" pitchFamily="34" charset="0"/>
                <a:cs typeface="Times New Roman" pitchFamily="18" charset="0"/>
              </a:rPr>
              <a:t>TUGAS</a:t>
            </a:r>
          </a:p>
        </p:txBody>
      </p:sp>
      <p:sp>
        <p:nvSpPr>
          <p:cNvPr id="8" name="Rectangle 7"/>
          <p:cNvSpPr/>
          <p:nvPr/>
        </p:nvSpPr>
        <p:spPr>
          <a:xfrm>
            <a:off x="505694" y="1887650"/>
            <a:ext cx="8314006" cy="3727775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t"/>
          <a:lstStyle/>
          <a:p>
            <a:pPr algn="just"/>
            <a:r>
              <a:rPr lang="fi-FI" sz="3600" dirty="0">
                <a:solidFill>
                  <a:prstClr val="black"/>
                </a:solidFill>
              </a:rPr>
              <a:t>Melaksanakan penyiapan perumusan dan pelaksanaan </a:t>
            </a:r>
            <a:r>
              <a:rPr lang="id-ID" sz="3600" dirty="0">
                <a:solidFill>
                  <a:prstClr val="black"/>
                </a:solidFill>
              </a:rPr>
              <a:t>kebijakan di bidang pembinaan tenaga kependidikan pada pendidikan dasar,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id-ID" sz="3600" dirty="0">
                <a:solidFill>
                  <a:prstClr val="black"/>
                </a:solidFill>
              </a:rPr>
              <a:t>pendidikan menengah, pendidikan khusus, dan pendidikan layanan khusus,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id-ID" sz="3600" dirty="0">
                <a:solidFill>
                  <a:prstClr val="black"/>
                </a:solidFill>
              </a:rPr>
              <a:t>serta satuan pendidikan Indonesia di luar negeri pada pendidikan dasar dan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id-ID" sz="3600" dirty="0">
                <a:solidFill>
                  <a:prstClr val="black"/>
                </a:solidFill>
              </a:rPr>
              <a:t>menengah.</a:t>
            </a:r>
            <a:endParaRPr lang="id-ID" sz="4400" dirty="0">
              <a:solidFill>
                <a:srgbClr val="1F497D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79702" y="192280"/>
            <a:ext cx="5939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783"/>
            <a:r>
              <a:rPr lang="id-ID" b="1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itchFamily="18" charset="0"/>
              </a:rPr>
              <a:t>DIREKTORAT </a:t>
            </a:r>
            <a:r>
              <a:rPr lang="en-US" b="1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itchFamily="18" charset="0"/>
              </a:rPr>
              <a:t>PEMBINAAN TENAGA KEPENDIDIKAN PENDIDIKAN DASAR DAN MENENGAH</a:t>
            </a:r>
            <a:endParaRPr lang="en-US" sz="2600" b="1" dirty="0">
              <a:solidFill>
                <a:srgbClr val="FF0000"/>
              </a:solidFill>
              <a:latin typeface="Arial Rounded MT Bold" panose="020F07040305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19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399416"/>
            <a:ext cx="8019311" cy="41549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d-ID" sz="2400" dirty="0" smtClean="0"/>
              <a:t>Pengawas Sekolah boleh promosi </a:t>
            </a:r>
            <a:r>
              <a:rPr lang="id-ID" sz="2400" dirty="0"/>
              <a:t>ke struktural dan apabila </a:t>
            </a:r>
            <a:endParaRPr lang="id-ID" sz="2400" dirty="0" smtClean="0"/>
          </a:p>
          <a:p>
            <a:r>
              <a:rPr lang="id-ID" sz="2400" dirty="0"/>
              <a:t> </a:t>
            </a:r>
            <a:r>
              <a:rPr lang="id-ID" sz="2400" dirty="0" smtClean="0"/>
              <a:t>   sudah selesai pada </a:t>
            </a:r>
            <a:r>
              <a:rPr lang="id-ID" sz="2400" dirty="0"/>
              <a:t>jabatan struktural yang bersangkutan </a:t>
            </a:r>
            <a:endParaRPr lang="id-ID" sz="2400" dirty="0" smtClean="0"/>
          </a:p>
          <a:p>
            <a:r>
              <a:rPr lang="id-ID" sz="2400" dirty="0"/>
              <a:t> </a:t>
            </a:r>
            <a:r>
              <a:rPr lang="id-ID" sz="2400" dirty="0" smtClean="0"/>
              <a:t>   dapat </a:t>
            </a:r>
            <a:r>
              <a:rPr lang="id-ID" sz="2400" dirty="0"/>
              <a:t>kembali </a:t>
            </a:r>
            <a:r>
              <a:rPr lang="id-ID" sz="2400" dirty="0" smtClean="0"/>
              <a:t>menjadi </a:t>
            </a:r>
            <a:r>
              <a:rPr lang="id-ID" sz="2400" dirty="0"/>
              <a:t>jabatan fungsional </a:t>
            </a:r>
            <a:r>
              <a:rPr lang="id-ID" sz="2400" dirty="0" smtClean="0"/>
              <a:t>Pengawas Sekolah</a:t>
            </a:r>
          </a:p>
          <a:p>
            <a:r>
              <a:rPr lang="id-ID" sz="2400" dirty="0"/>
              <a:t> </a:t>
            </a:r>
            <a:r>
              <a:rPr lang="id-ID" sz="2400" dirty="0" smtClean="0"/>
              <a:t>   </a:t>
            </a:r>
            <a:r>
              <a:rPr lang="id-ID" sz="2400" dirty="0"/>
              <a:t>dengan angka kredit </a:t>
            </a:r>
            <a:r>
              <a:rPr lang="id-ID" sz="2400" dirty="0" smtClean="0"/>
              <a:t>lamanya </a:t>
            </a:r>
            <a:r>
              <a:rPr lang="id-ID" sz="2400" dirty="0"/>
              <a:t>ketika meninggalkan </a:t>
            </a:r>
            <a:r>
              <a:rPr lang="id-ID" sz="2400" dirty="0" smtClean="0"/>
              <a:t>menjadi</a:t>
            </a:r>
          </a:p>
          <a:p>
            <a:r>
              <a:rPr lang="id-ID" sz="2400" dirty="0"/>
              <a:t> </a:t>
            </a:r>
            <a:r>
              <a:rPr lang="id-ID" sz="2400" dirty="0" smtClean="0"/>
              <a:t>   struktural, apabila usianya memenuhi syarat dan formasinya</a:t>
            </a:r>
          </a:p>
          <a:p>
            <a:r>
              <a:rPr lang="id-ID" sz="2400" dirty="0"/>
              <a:t> </a:t>
            </a:r>
            <a:r>
              <a:rPr lang="id-ID" sz="2400" dirty="0" smtClean="0"/>
              <a:t>   ada</a:t>
            </a:r>
          </a:p>
          <a:p>
            <a:endParaRPr lang="id-ID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id-ID" sz="2400" dirty="0" smtClean="0"/>
              <a:t>Guru atau Kepala Sekolah atau Pengawas Sekolah apabila </a:t>
            </a:r>
            <a:endParaRPr lang="id-ID" sz="2400" dirty="0"/>
          </a:p>
          <a:p>
            <a:r>
              <a:rPr lang="id-ID" sz="2400" dirty="0" smtClean="0"/>
              <a:t>     ingin menjadi pejabat di legislatif maka yang bersangkutan </a:t>
            </a:r>
          </a:p>
          <a:p>
            <a:r>
              <a:rPr lang="id-ID" sz="2400" dirty="0"/>
              <a:t> </a:t>
            </a:r>
            <a:r>
              <a:rPr lang="id-ID" sz="2400" dirty="0" smtClean="0"/>
              <a:t>    harus mengundurkan diri dari status PNSnya.</a:t>
            </a:r>
          </a:p>
          <a:p>
            <a:endParaRPr lang="id-ID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260648"/>
            <a:ext cx="2742226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id-ID" sz="3600" dirty="0" smtClean="0"/>
              <a:t>Lanjutan........</a:t>
            </a:r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318430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63408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200" b="1" dirty="0" smtClean="0"/>
              <a:t>Pengangkatan Pengawas Sekolah</a:t>
            </a:r>
            <a:endParaRPr lang="id-ID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1964" y="1268760"/>
            <a:ext cx="8440516" cy="415498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d-ID" sz="2200" dirty="0" smtClean="0"/>
              <a:t> Pengangkatan Pengawas Sekolah harus dengan Surat Keputusan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z="2200" dirty="0" smtClean="0"/>
              <a:t> Surat Keputusan Pengangkatan harus ditandatangani oleh</a:t>
            </a:r>
          </a:p>
          <a:p>
            <a:r>
              <a:rPr lang="id-ID" sz="2200" dirty="0"/>
              <a:t> </a:t>
            </a:r>
            <a:r>
              <a:rPr lang="id-ID" sz="2200" dirty="0" smtClean="0"/>
              <a:t>     pejabat Kepegawaian (Bupati/Walikota/Gubernur)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d-ID" sz="2200" dirty="0" smtClean="0"/>
              <a:t>Apabila ada pendelegasian wewenang harus dibuat Surat Keputusan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d-ID" sz="2200" dirty="0" smtClean="0"/>
              <a:t>Surat Keputusan pendelegasian wewenang harus dicantumkan dalam</a:t>
            </a:r>
          </a:p>
          <a:p>
            <a:r>
              <a:rPr lang="id-ID" sz="2200" dirty="0" smtClean="0"/>
              <a:t>      Konsideran Surat Keputusan Pengangkatan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d-ID" sz="2200" dirty="0" smtClean="0"/>
              <a:t>Kepala Badan Kepegawaian Daerah tidak dapat menandatangani SK</a:t>
            </a:r>
          </a:p>
          <a:p>
            <a:r>
              <a:rPr lang="id-ID" sz="2200" dirty="0" smtClean="0"/>
              <a:t>      pengangkatan apabila tidak mendapat pendelegasian wewenang</a:t>
            </a:r>
          </a:p>
          <a:p>
            <a:r>
              <a:rPr lang="id-ID" sz="2200" dirty="0" smtClean="0"/>
              <a:t>      dari (Gubernur/Bupati/Walikota)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d-ID" sz="2200" dirty="0" smtClean="0"/>
              <a:t>Kepala Dinas Pendidikan tidak dapat menandatangani SK</a:t>
            </a:r>
          </a:p>
          <a:p>
            <a:r>
              <a:rPr lang="id-ID" sz="2200" dirty="0" smtClean="0"/>
              <a:t>      pengangkatan </a:t>
            </a:r>
            <a:r>
              <a:rPr lang="id-ID" sz="2200" dirty="0"/>
              <a:t>apabila tidak mendapat pendelegasian </a:t>
            </a:r>
            <a:r>
              <a:rPr lang="id-ID" sz="2200" dirty="0" smtClean="0"/>
              <a:t>wewenang</a:t>
            </a:r>
          </a:p>
          <a:p>
            <a:r>
              <a:rPr lang="id-ID" sz="2200" dirty="0"/>
              <a:t> </a:t>
            </a:r>
            <a:r>
              <a:rPr lang="id-ID" sz="2200" dirty="0" smtClean="0"/>
              <a:t>     dari </a:t>
            </a:r>
            <a:r>
              <a:rPr lang="id-ID" sz="2200" dirty="0"/>
              <a:t>(Gubernur/Bupati/Walikota)</a:t>
            </a:r>
          </a:p>
        </p:txBody>
      </p:sp>
    </p:spTree>
    <p:extLst>
      <p:ext uri="{BB962C8B-B14F-4D97-AF65-F5344CB8AC3E}">
        <p14:creationId xmlns:p14="http://schemas.microsoft.com/office/powerpoint/2010/main" val="410697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763708" y="5443705"/>
            <a:ext cx="48533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Direktorat</a:t>
            </a:r>
            <a:r>
              <a:rPr lang="en-US" sz="1600" dirty="0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Jenderal</a:t>
            </a:r>
            <a:r>
              <a:rPr lang="en-US" sz="1600" dirty="0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 Guru </a:t>
            </a:r>
            <a:r>
              <a:rPr lang="en-US" sz="1600" dirty="0" err="1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dan</a:t>
            </a:r>
            <a:r>
              <a:rPr lang="en-US" sz="1600" dirty="0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Tenaga</a:t>
            </a:r>
            <a:r>
              <a:rPr lang="en-US" sz="1600" dirty="0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Kependidikan</a:t>
            </a:r>
            <a:endParaRPr lang="en-US" sz="1600" dirty="0">
              <a:solidFill>
                <a:prstClr val="black"/>
              </a:solidFill>
              <a:latin typeface="Avenir Next" charset="0"/>
              <a:ea typeface="Avenir Next" charset="0"/>
              <a:cs typeface="Avenir Next" charset="0"/>
            </a:endParaRPr>
          </a:p>
          <a:p>
            <a:r>
              <a:rPr lang="en-US" sz="1600" dirty="0" err="1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Kementerian</a:t>
            </a:r>
            <a:r>
              <a:rPr lang="en-US" sz="1600" dirty="0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Pendidikan</a:t>
            </a:r>
            <a:r>
              <a:rPr lang="en-US" sz="1600" dirty="0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dan</a:t>
            </a:r>
            <a:r>
              <a:rPr lang="en-US" sz="1600" dirty="0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Kebudayaan</a:t>
            </a:r>
            <a:r>
              <a:rPr lang="en-US" sz="1600" dirty="0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/>
            </a:r>
            <a:br>
              <a:rPr lang="en-US" sz="1600" dirty="0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</a:br>
            <a:r>
              <a:rPr lang="en-US" sz="1600" dirty="0" err="1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Republik</a:t>
            </a:r>
            <a:r>
              <a:rPr lang="en-US" sz="1600" dirty="0">
                <a:solidFill>
                  <a:prstClr val="black"/>
                </a:solidFill>
                <a:latin typeface="Avenir Next" charset="0"/>
                <a:ea typeface="Avenir Next" charset="0"/>
                <a:cs typeface="Avenir Next" charset="0"/>
              </a:rPr>
              <a:t> Indonesia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8265" y="5061192"/>
            <a:ext cx="915566" cy="122075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9512" y="2420888"/>
            <a:ext cx="87129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err="1">
                <a:solidFill>
                  <a:srgbClr val="0070C0"/>
                </a:solidFill>
                <a:effectLst>
                  <a:reflection blurRad="6350" stA="50000" endA="300" endPos="50000" dist="29997" dir="5400000" sy="-100000" algn="bl" rotWithShape="0"/>
                </a:effectLst>
              </a:rPr>
              <a:t>Terima</a:t>
            </a:r>
            <a:r>
              <a:rPr lang="en-US" sz="6600" b="1" dirty="0">
                <a:solidFill>
                  <a:srgbClr val="0070C0"/>
                </a:solidFill>
                <a:effectLst>
                  <a:reflection blurRad="6350" stA="50000" endA="300" endPos="50000" dist="29997" dir="5400000" sy="-100000" algn="bl" rotWithShape="0"/>
                </a:effectLst>
              </a:rPr>
              <a:t> </a:t>
            </a:r>
            <a:r>
              <a:rPr lang="en-US" sz="6600" b="1" dirty="0" err="1">
                <a:solidFill>
                  <a:srgbClr val="0070C0"/>
                </a:solidFill>
                <a:effectLst>
                  <a:reflection blurRad="6350" stA="50000" endA="300" endPos="50000" dist="29997" dir="5400000" sy="-100000" algn="bl" rotWithShape="0"/>
                </a:effectLst>
              </a:rPr>
              <a:t>kasih</a:t>
            </a:r>
            <a:endParaRPr lang="en-US" sz="6600" b="1" dirty="0">
              <a:solidFill>
                <a:srgbClr val="0070C0"/>
              </a:solidFill>
              <a:effectLst>
                <a:reflection blurRad="6350" stA="50000" endA="300" endPos="50000" dist="29997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47173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1121505" y="1090977"/>
            <a:ext cx="7701742" cy="0"/>
          </a:xfrm>
          <a:prstGeom prst="line">
            <a:avLst/>
          </a:prstGeom>
          <a:ln w="127000" cap="rnd" cmpd="tri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879701" y="1216483"/>
            <a:ext cx="5940000" cy="0"/>
          </a:xfrm>
          <a:prstGeom prst="line">
            <a:avLst/>
          </a:prstGeom>
          <a:ln w="95250" cap="rnd" cmpd="thickThin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94859" y="1453544"/>
            <a:ext cx="8314006" cy="3727775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t"/>
          <a:lstStyle/>
          <a:p>
            <a:pPr marL="342900" indent="-342900" algn="just">
              <a:buFont typeface="+mj-lt"/>
              <a:buAutoNum type="alphaLcPeriod"/>
            </a:pPr>
            <a:r>
              <a:rPr lang="fi-FI" sz="2000" dirty="0">
                <a:solidFill>
                  <a:srgbClr val="3333FF"/>
                </a:solidFill>
              </a:rPr>
              <a:t>Penyiapan perumusan kebijakan di bidang pembinaan tenaga </a:t>
            </a:r>
            <a:r>
              <a:rPr lang="fi-FI" sz="2000" dirty="0" smtClean="0">
                <a:solidFill>
                  <a:srgbClr val="3333FF"/>
                </a:solidFill>
              </a:rPr>
              <a:t>kependidikan</a:t>
            </a:r>
            <a:endParaRPr lang="fi-FI" sz="20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lphaLcPeriod"/>
            </a:pPr>
            <a:r>
              <a:rPr lang="fi-FI" sz="2000" dirty="0">
                <a:solidFill>
                  <a:srgbClr val="3333FF"/>
                </a:solidFill>
              </a:rPr>
              <a:t>Koordinasi dan pelaksanaan kebijakan di bidang pembinaan tenaga </a:t>
            </a:r>
            <a:r>
              <a:rPr lang="fi-FI" sz="2000" dirty="0" smtClean="0">
                <a:solidFill>
                  <a:srgbClr val="3333FF"/>
                </a:solidFill>
              </a:rPr>
              <a:t>kependidikan</a:t>
            </a:r>
            <a:endParaRPr lang="fi-FI" sz="20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lphaLcPeriod"/>
            </a:pPr>
            <a:r>
              <a:rPr lang="fi-FI" sz="2000" dirty="0">
                <a:solidFill>
                  <a:srgbClr val="3333FF"/>
                </a:solidFill>
              </a:rPr>
              <a:t>Penyusunan rencana kebutuhan tenaga </a:t>
            </a:r>
            <a:r>
              <a:rPr lang="fi-FI" sz="2000" dirty="0" smtClean="0">
                <a:solidFill>
                  <a:srgbClr val="3333FF"/>
                </a:solidFill>
              </a:rPr>
              <a:t>kependidikan</a:t>
            </a:r>
            <a:endParaRPr lang="fi-FI" sz="20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lphaLcPeriod"/>
            </a:pPr>
            <a:r>
              <a:rPr lang="fi-FI" sz="2000" dirty="0">
                <a:solidFill>
                  <a:srgbClr val="3333FF"/>
                </a:solidFill>
              </a:rPr>
              <a:t>Peningkatan kualifikasi dan kompetensi tenaga </a:t>
            </a:r>
            <a:r>
              <a:rPr lang="fi-FI" sz="2000" dirty="0" smtClean="0">
                <a:solidFill>
                  <a:srgbClr val="3333FF"/>
                </a:solidFill>
              </a:rPr>
              <a:t>kependidikan</a:t>
            </a:r>
            <a:endParaRPr lang="fi-FI" sz="20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lphaLcPeriod"/>
            </a:pPr>
            <a:r>
              <a:rPr lang="fi-FI" sz="2000" dirty="0">
                <a:solidFill>
                  <a:srgbClr val="3333FF"/>
                </a:solidFill>
              </a:rPr>
              <a:t>Penilaian kinerja dan pengembangan karir tenaga </a:t>
            </a:r>
            <a:r>
              <a:rPr lang="fi-FI" sz="2000" dirty="0" smtClean="0">
                <a:solidFill>
                  <a:srgbClr val="3333FF"/>
                </a:solidFill>
              </a:rPr>
              <a:t>kependidikan</a:t>
            </a:r>
            <a:endParaRPr lang="fi-FI" sz="20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lphaLcPeriod"/>
            </a:pPr>
            <a:r>
              <a:rPr lang="fi-FI" sz="2000" dirty="0">
                <a:solidFill>
                  <a:srgbClr val="3333FF"/>
                </a:solidFill>
              </a:rPr>
              <a:t>Pemindahan tenaga kependidikan lintas daerah </a:t>
            </a:r>
            <a:r>
              <a:rPr lang="fi-FI" sz="2000" dirty="0" smtClean="0">
                <a:solidFill>
                  <a:srgbClr val="3333FF"/>
                </a:solidFill>
              </a:rPr>
              <a:t>provinsi</a:t>
            </a:r>
            <a:endParaRPr lang="id-ID" sz="2000" dirty="0" smtClean="0">
              <a:solidFill>
                <a:srgbClr val="3333FF"/>
              </a:solidFill>
            </a:endParaRPr>
          </a:p>
          <a:p>
            <a:pPr marL="342900" indent="-342900" algn="just">
              <a:buFont typeface="+mj-lt"/>
              <a:buAutoNum type="alphaLcPeriod" startAt="7"/>
            </a:pPr>
            <a:r>
              <a:rPr lang="fi-FI" sz="2000" dirty="0">
                <a:solidFill>
                  <a:srgbClr val="3333FF"/>
                </a:solidFill>
              </a:rPr>
              <a:t>Peningkatan kesejahteraan serta pemberian penghargaan dan pelindungan tenaga </a:t>
            </a:r>
            <a:r>
              <a:rPr lang="fi-FI" sz="2000" dirty="0" smtClean="0">
                <a:solidFill>
                  <a:srgbClr val="3333FF"/>
                </a:solidFill>
              </a:rPr>
              <a:t>kependidikan</a:t>
            </a:r>
            <a:endParaRPr lang="fi-FI" sz="20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lphaLcPeriod" startAt="7"/>
            </a:pPr>
            <a:r>
              <a:rPr lang="fi-FI" sz="2000" dirty="0">
                <a:solidFill>
                  <a:srgbClr val="3333FF"/>
                </a:solidFill>
              </a:rPr>
              <a:t>Penyusunan norma, standar, prosedur, dan kriteria di bidang pembinaan tenaga </a:t>
            </a:r>
            <a:r>
              <a:rPr lang="fi-FI" sz="2000" dirty="0" smtClean="0">
                <a:solidFill>
                  <a:srgbClr val="3333FF"/>
                </a:solidFill>
              </a:rPr>
              <a:t>kependidikan</a:t>
            </a:r>
            <a:endParaRPr lang="fi-FI" sz="20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lphaLcPeriod" startAt="7"/>
            </a:pPr>
            <a:r>
              <a:rPr lang="fi-FI" sz="2000" dirty="0">
                <a:solidFill>
                  <a:srgbClr val="3333FF"/>
                </a:solidFill>
              </a:rPr>
              <a:t>Pemberian bimbingan teknis dan supervisi di bidang pembinaan tenaga </a:t>
            </a:r>
            <a:r>
              <a:rPr lang="fi-FI" sz="2000" dirty="0" smtClean="0">
                <a:solidFill>
                  <a:srgbClr val="3333FF"/>
                </a:solidFill>
              </a:rPr>
              <a:t>kependidikan</a:t>
            </a:r>
            <a:endParaRPr lang="fi-FI" sz="20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lphaLcPeriod" startAt="7"/>
            </a:pPr>
            <a:r>
              <a:rPr lang="fi-FI" sz="2000" dirty="0">
                <a:solidFill>
                  <a:srgbClr val="3333FF"/>
                </a:solidFill>
              </a:rPr>
              <a:t>Pelaksanaan evaluasi dan pelaporan di bidang pembinaan tenaga </a:t>
            </a:r>
            <a:r>
              <a:rPr lang="fi-FI" sz="2000" dirty="0" smtClean="0">
                <a:solidFill>
                  <a:srgbClr val="3333FF"/>
                </a:solidFill>
              </a:rPr>
              <a:t>kependidikan</a:t>
            </a:r>
            <a:endParaRPr lang="fi-FI" sz="20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lphaLcPeriod" startAt="7"/>
            </a:pPr>
            <a:r>
              <a:rPr lang="fi-FI" sz="2000" dirty="0">
                <a:solidFill>
                  <a:srgbClr val="3333FF"/>
                </a:solidFill>
              </a:rPr>
              <a:t>Pelaksanaan administrasi Direktorat</a:t>
            </a:r>
            <a:r>
              <a:rPr lang="fi-FI" sz="2000" dirty="0">
                <a:solidFill>
                  <a:prstClr val="black"/>
                </a:solidFill>
              </a:rPr>
              <a:t>.</a:t>
            </a:r>
            <a:endParaRPr lang="id-ID" sz="2000" dirty="0">
              <a:solidFill>
                <a:srgbClr val="1F497D"/>
              </a:solidFill>
            </a:endParaRPr>
          </a:p>
          <a:p>
            <a:pPr marL="342900" indent="-342900" algn="just">
              <a:buFont typeface="+mj-lt"/>
              <a:buAutoNum type="alphaLcPeriod"/>
            </a:pPr>
            <a:endParaRPr lang="fi-FI" sz="2000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12407" y="321544"/>
            <a:ext cx="2028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42951" indent="-942951" defTabSz="685783"/>
            <a:r>
              <a:rPr lang="en-US" sz="3600" b="1" dirty="0">
                <a:solidFill>
                  <a:srgbClr val="FF0000"/>
                </a:solidFill>
                <a:latin typeface="Arial Rounded MT Bold" panose="020F0704030504030204" pitchFamily="34" charset="0"/>
                <a:cs typeface="Times New Roman" pitchFamily="18" charset="0"/>
              </a:rPr>
              <a:t>FUNGSI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96497" y="167647"/>
            <a:ext cx="5939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783"/>
            <a:r>
              <a:rPr lang="id-ID" b="1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itchFamily="18" charset="0"/>
              </a:rPr>
              <a:t>DIREKTORAT </a:t>
            </a:r>
            <a:r>
              <a:rPr lang="en-US" b="1" dirty="0">
                <a:solidFill>
                  <a:prstClr val="black"/>
                </a:solidFill>
                <a:latin typeface="Arial Rounded MT Bold" panose="020F0704030504030204" pitchFamily="34" charset="0"/>
                <a:cs typeface="Times New Roman" pitchFamily="18" charset="0"/>
              </a:rPr>
              <a:t>PEMBINAAN TENAGA KEPENDIDIKAN PENDIDIKAN DASAR DAN MENENGAH</a:t>
            </a:r>
            <a:endParaRPr lang="en-US" sz="2600" b="1" dirty="0">
              <a:solidFill>
                <a:srgbClr val="FF0000"/>
              </a:solidFill>
              <a:latin typeface="Arial Rounded MT Bold" panose="020F07040305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06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5A729180-B2BE-492C-BDFF-3F86241CA54C}" type="slidenum">
              <a:rPr lang="en-US" altLang="en-US" smtClean="0">
                <a:solidFill>
                  <a:srgbClr val="045C75"/>
                </a:solidFill>
              </a:rPr>
              <a:pPr/>
              <a:t>4</a:t>
            </a:fld>
            <a:endParaRPr lang="en-US" altLang="en-US" smtClean="0">
              <a:solidFill>
                <a:srgbClr val="045C75"/>
              </a:solidFill>
            </a:endParaRPr>
          </a:p>
        </p:txBody>
      </p:sp>
      <p:sp>
        <p:nvSpPr>
          <p:cNvPr id="15363" name="WordArt 4"/>
          <p:cNvSpPr>
            <a:spLocks noChangeArrowheads="1" noChangeShapeType="1" noTextEdit="1"/>
          </p:cNvSpPr>
          <p:nvPr/>
        </p:nvSpPr>
        <p:spPr bwMode="auto">
          <a:xfrm>
            <a:off x="1600200" y="228600"/>
            <a:ext cx="6400800" cy="990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ID" sz="3600" kern="10"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PENGANGKATAN </a:t>
            </a:r>
          </a:p>
          <a:p>
            <a:r>
              <a:rPr lang="en-ID" sz="3600" kern="10"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DALAM JABATAN FUNGSIONAL</a:t>
            </a:r>
          </a:p>
          <a:p>
            <a:r>
              <a:rPr lang="en-ID" sz="3600" kern="10"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PENGAWAS SEKOLAH</a:t>
            </a:r>
          </a:p>
        </p:txBody>
      </p:sp>
      <p:sp>
        <p:nvSpPr>
          <p:cNvPr id="219142" name="Text Box 6"/>
          <p:cNvSpPr txBox="1">
            <a:spLocks noChangeArrowheads="1"/>
          </p:cNvSpPr>
          <p:nvPr/>
        </p:nvSpPr>
        <p:spPr bwMode="auto">
          <a:xfrm>
            <a:off x="288927" y="1412776"/>
            <a:ext cx="8675561" cy="5299912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>
            <a:lvl1pPr marL="381000" indent="-381000"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marL="0" indent="0">
              <a:spcAft>
                <a:spcPct val="35000"/>
              </a:spcAft>
              <a:defRPr/>
            </a:pPr>
            <a:r>
              <a:rPr lang="id-ID" sz="1800" b="1" dirty="0" smtClean="0">
                <a:solidFill>
                  <a:prstClr val="black"/>
                </a:solidFill>
                <a:latin typeface="Arial" pitchFamily="34" charset="0"/>
              </a:rPr>
              <a:t>PERSYARATAN PENGANGKATAN</a:t>
            </a:r>
          </a:p>
          <a:p>
            <a:pPr>
              <a:spcAft>
                <a:spcPct val="35000"/>
              </a:spcAft>
              <a:buFontTx/>
              <a:buAutoNum type="arabicPeriod"/>
              <a:defRPr/>
            </a:pPr>
            <a:r>
              <a:rPr lang="sv-SE" sz="1800" b="1" dirty="0" smtClean="0">
                <a:solidFill>
                  <a:prstClr val="black"/>
                </a:solidFill>
                <a:latin typeface="Arial" pitchFamily="34" charset="0"/>
              </a:rPr>
              <a:t>masih berstatus sebagai Guru dan memiliki sertifikat pendidik dengan pengalaman mengajar paling sedikit 8 (delapan) tahun atau Guru yang diberi tugas sebagai kepala sekolah/madrasah paling sedikit 4 (empat) tahun sesuai dengan satuan pendidikannya masing-masing;</a:t>
            </a:r>
          </a:p>
          <a:p>
            <a:pPr>
              <a:spcAft>
                <a:spcPct val="35000"/>
              </a:spcAft>
              <a:buFontTx/>
              <a:buAutoNum type="arabicPeriod"/>
              <a:defRPr/>
            </a:pPr>
            <a:r>
              <a:rPr lang="sv-SE" sz="1800" b="1" dirty="0" smtClean="0">
                <a:solidFill>
                  <a:srgbClr val="66FFFF"/>
                </a:solidFill>
                <a:latin typeface="Arial" pitchFamily="34" charset="0"/>
              </a:rPr>
              <a:t>berijazah paling rendah Sarjana (S1)/Diploma IV Pendidikan;</a:t>
            </a:r>
          </a:p>
          <a:p>
            <a:pPr>
              <a:spcAft>
                <a:spcPct val="35000"/>
              </a:spcAft>
              <a:buFontTx/>
              <a:buAutoNum type="arabicPeriod"/>
              <a:defRPr/>
            </a:pPr>
            <a:r>
              <a:rPr lang="sv-SE" sz="1800" b="1" dirty="0" smtClean="0">
                <a:solidFill>
                  <a:srgbClr val="66FFFF"/>
                </a:solidFill>
                <a:latin typeface="Arial" pitchFamily="34" charset="0"/>
              </a:rPr>
              <a:t>memiliki keterampilan dan keahlian yang sesuai dengan bidang pengawasan;</a:t>
            </a:r>
          </a:p>
          <a:p>
            <a:pPr>
              <a:spcAft>
                <a:spcPct val="35000"/>
              </a:spcAft>
              <a:buFontTx/>
              <a:buAutoNum type="arabicPeriod"/>
              <a:defRPr/>
            </a:pPr>
            <a:r>
              <a:rPr lang="sv-SE" sz="1800" b="1" dirty="0" smtClean="0">
                <a:solidFill>
                  <a:srgbClr val="66FF66"/>
                </a:solidFill>
                <a:latin typeface="Arial" pitchFamily="34" charset="0"/>
              </a:rPr>
              <a:t>memiliki pangkat paling rendah Penata, golongan ruang III/c;</a:t>
            </a:r>
          </a:p>
          <a:p>
            <a:pPr>
              <a:spcAft>
                <a:spcPct val="35000"/>
              </a:spcAft>
              <a:buFontTx/>
              <a:buAutoNum type="arabicPeriod"/>
              <a:defRPr/>
            </a:pPr>
            <a:r>
              <a:rPr lang="it-IT" sz="1800" b="1" dirty="0" smtClean="0">
                <a:solidFill>
                  <a:srgbClr val="800000"/>
                </a:solidFill>
                <a:latin typeface="Arial" pitchFamily="34" charset="0"/>
              </a:rPr>
              <a:t>usia paling tinggi 55 (lima puluh lima) tahun;</a:t>
            </a:r>
          </a:p>
          <a:p>
            <a:pPr>
              <a:spcAft>
                <a:spcPct val="35000"/>
              </a:spcAft>
              <a:buFontTx/>
              <a:buAutoNum type="arabicPeriod"/>
              <a:defRPr/>
            </a:pPr>
            <a:r>
              <a:rPr lang="it-IT" sz="1800" b="1" dirty="0" smtClean="0">
                <a:solidFill>
                  <a:srgbClr val="800000"/>
                </a:solidFill>
                <a:latin typeface="Arial" pitchFamily="34" charset="0"/>
              </a:rPr>
              <a:t>Lulus seleksi calon Pengawas Sekolah;</a:t>
            </a:r>
          </a:p>
          <a:p>
            <a:pPr>
              <a:spcAft>
                <a:spcPct val="35000"/>
              </a:spcAft>
              <a:buFontTx/>
              <a:buAutoNum type="arabicPeriod"/>
              <a:defRPr/>
            </a:pPr>
            <a:r>
              <a:rPr lang="it-IT" sz="1800" b="1" dirty="0" smtClean="0">
                <a:solidFill>
                  <a:srgbClr val="800000"/>
                </a:solidFill>
                <a:latin typeface="Arial" pitchFamily="34" charset="0"/>
              </a:rPr>
              <a:t>Telah mengikuti pendidikan dan pelatihan fungsional calon pengawas sekolah dan memperoleh STTPP;</a:t>
            </a:r>
          </a:p>
          <a:p>
            <a:pPr>
              <a:spcAft>
                <a:spcPct val="35000"/>
              </a:spcAft>
              <a:buFontTx/>
              <a:buAutoNum type="arabicPeriod"/>
              <a:defRPr/>
            </a:pPr>
            <a:r>
              <a:rPr lang="fi-FI" sz="1800" b="1" dirty="0" smtClean="0">
                <a:solidFill>
                  <a:srgbClr val="FFFF00"/>
                </a:solidFill>
                <a:latin typeface="Arial" pitchFamily="34" charset="0"/>
              </a:rPr>
              <a:t>setiap unsur penilaian pelaksanaan pekerjaan dalam Daftar Penilaian Pelaksanaan Pekerjaan (DP3) paling rendah bernilai baik dalam 2 (dua) tahun terakhir.</a:t>
            </a:r>
            <a:endParaRPr lang="en-US" sz="1800" b="1" dirty="0" smtClean="0">
              <a:solidFill>
                <a:srgbClr val="FFFF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3133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4624"/>
            <a:ext cx="9144000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id-ID" sz="2400" dirty="0" smtClean="0"/>
          </a:p>
          <a:p>
            <a:pPr algn="ctr"/>
            <a:r>
              <a:rPr lang="id-ID" sz="2400" dirty="0" smtClean="0"/>
              <a:t>BERDASARKAN EDARAN BERSAMA MENTERI </a:t>
            </a:r>
          </a:p>
          <a:p>
            <a:pPr algn="ctr"/>
            <a:r>
              <a:rPr lang="id-ID" sz="2400" dirty="0" smtClean="0"/>
              <a:t>PENDIDIKAN DAN KEBUDAYAAN</a:t>
            </a:r>
          </a:p>
          <a:p>
            <a:pPr algn="ctr"/>
            <a:r>
              <a:rPr lang="id-ID" sz="2400" dirty="0" smtClean="0"/>
              <a:t>DAN KEPALA BADAN KEPEGAWAIAAN NEGARA</a:t>
            </a:r>
          </a:p>
          <a:p>
            <a:pPr algn="ctr"/>
            <a:r>
              <a:rPr lang="id-ID" sz="2400" dirty="0" smtClean="0"/>
              <a:t> NOMOR 1 TAHUN 2016, NOMOR 1/SE/XII/2016</a:t>
            </a:r>
            <a:endParaRPr lang="id-ID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2564904"/>
            <a:ext cx="8964488" cy="34163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sz="2400" dirty="0" smtClean="0"/>
              <a:t>GURU/KEPALA SEKOLAH YANG DIAANGKAT MENJADI PENGAWAS </a:t>
            </a:r>
          </a:p>
          <a:p>
            <a:r>
              <a:rPr lang="id-ID" sz="2400" dirty="0" smtClean="0"/>
              <a:t>SEKOLAH TERHITUNG MULAI TANGGAL 1 JULI 2017 HARUS </a:t>
            </a:r>
          </a:p>
          <a:p>
            <a:r>
              <a:rPr lang="id-ID" sz="2400" dirty="0" smtClean="0"/>
              <a:t>MEMENUHI SYARAT TELAH LULUS DIKLAT CALON PENGAWAS</a:t>
            </a:r>
          </a:p>
          <a:p>
            <a:r>
              <a:rPr lang="id-ID" sz="2400" dirty="0" smtClean="0"/>
              <a:t>SEKOLAH DAN MEMPEROLEH STTPP.</a:t>
            </a:r>
          </a:p>
          <a:p>
            <a:endParaRPr lang="id-ID" sz="2400" dirty="0"/>
          </a:p>
          <a:p>
            <a:r>
              <a:rPr lang="id-ID" sz="2400" dirty="0" smtClean="0"/>
              <a:t>UNTUK PENINGKATAN KOMPETENSI PENGAWAS SEKOLAH</a:t>
            </a:r>
          </a:p>
          <a:p>
            <a:r>
              <a:rPr lang="id-ID" sz="2400" dirty="0" smtClean="0"/>
              <a:t>PEMERINTAH DAERAH HARUS BERKOORDINASI DENGAN INSTANSI </a:t>
            </a:r>
          </a:p>
          <a:p>
            <a:r>
              <a:rPr lang="id-ID" sz="2400" dirty="0" smtClean="0"/>
              <a:t>PEMBINA UNTUK MELAKUKAN PENGUATAN </a:t>
            </a:r>
          </a:p>
          <a:p>
            <a:r>
              <a:rPr lang="id-ID" sz="2400" dirty="0" smtClean="0"/>
              <a:t>KOMPETENSI PENGAWAS SEKOLAH DIMAKSUD.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7707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60708" y="1124747"/>
            <a:ext cx="3937706" cy="2558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4908579" y="3750163"/>
            <a:ext cx="317381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prstClr val="black"/>
                </a:solidFill>
              </a:rPr>
              <a:t>Jenjang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karir</a:t>
            </a:r>
            <a:r>
              <a:rPr lang="en-US" sz="1600" dirty="0">
                <a:solidFill>
                  <a:prstClr val="black"/>
                </a:solidFill>
              </a:rPr>
              <a:t> guru </a:t>
            </a:r>
            <a:r>
              <a:rPr lang="en-US" sz="1600" dirty="0" err="1">
                <a:solidFill>
                  <a:prstClr val="black"/>
                </a:solidFill>
              </a:rPr>
              <a:t>bergantung</a:t>
            </a:r>
            <a:r>
              <a:rPr lang="en-US" sz="1600" dirty="0">
                <a:solidFill>
                  <a:prstClr val="black"/>
                </a:solidFill>
              </a:rPr>
              <a:t>  </a:t>
            </a:r>
            <a:r>
              <a:rPr lang="en-US" sz="1600" dirty="0" err="1">
                <a:solidFill>
                  <a:prstClr val="black"/>
                </a:solidFill>
              </a:rPr>
              <a:t>kepada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perolehan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Angka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Kredit</a:t>
            </a:r>
            <a:r>
              <a:rPr lang="en-US" sz="1600" dirty="0">
                <a:solidFill>
                  <a:prstClr val="black"/>
                </a:solidFill>
              </a:rPr>
              <a:t>  </a:t>
            </a:r>
            <a:r>
              <a:rPr lang="en-US" sz="1600" dirty="0" err="1">
                <a:solidFill>
                  <a:prstClr val="black"/>
                </a:solidFill>
              </a:rPr>
              <a:t>melalui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Penilaian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Kinerja</a:t>
            </a:r>
            <a:r>
              <a:rPr lang="en-US" sz="1600" dirty="0">
                <a:solidFill>
                  <a:prstClr val="black"/>
                </a:solidFill>
              </a:rPr>
              <a:t> Guru (PKG) </a:t>
            </a:r>
            <a:r>
              <a:rPr lang="en-US" sz="1600" dirty="0" err="1">
                <a:solidFill>
                  <a:prstClr val="black"/>
                </a:solidFill>
              </a:rPr>
              <a:t>dan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Pengembangan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Keprofesian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Berkelanjutan</a:t>
            </a:r>
            <a:r>
              <a:rPr lang="en-US" sz="1600" dirty="0">
                <a:solidFill>
                  <a:prstClr val="black"/>
                </a:solidFill>
              </a:rPr>
              <a:t> (PKB)</a:t>
            </a:r>
          </a:p>
        </p:txBody>
      </p:sp>
      <p:sp>
        <p:nvSpPr>
          <p:cNvPr id="27" name="Arc 26"/>
          <p:cNvSpPr/>
          <p:nvPr/>
        </p:nvSpPr>
        <p:spPr>
          <a:xfrm rot="10800000">
            <a:off x="4696128" y="2601511"/>
            <a:ext cx="539393" cy="739739"/>
          </a:xfrm>
          <a:prstGeom prst="arc">
            <a:avLst>
              <a:gd name="adj1" fmla="val 16200000"/>
              <a:gd name="adj2" fmla="val 1437755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4" name="Arc 33"/>
          <p:cNvSpPr/>
          <p:nvPr/>
        </p:nvSpPr>
        <p:spPr>
          <a:xfrm rot="10800000">
            <a:off x="4515824" y="1997650"/>
            <a:ext cx="539393" cy="739739"/>
          </a:xfrm>
          <a:prstGeom prst="arc">
            <a:avLst>
              <a:gd name="adj1" fmla="val 16200000"/>
              <a:gd name="adj2" fmla="val 1437755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5" name="Arc 34"/>
          <p:cNvSpPr/>
          <p:nvPr/>
        </p:nvSpPr>
        <p:spPr>
          <a:xfrm rot="10800000">
            <a:off x="4337536" y="1406556"/>
            <a:ext cx="539393" cy="739739"/>
          </a:xfrm>
          <a:prstGeom prst="arc">
            <a:avLst>
              <a:gd name="adj1" fmla="val 16200000"/>
              <a:gd name="adj2" fmla="val 1437755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6" name="Flowchart: Decision 35"/>
          <p:cNvSpPr/>
          <p:nvPr/>
        </p:nvSpPr>
        <p:spPr>
          <a:xfrm>
            <a:off x="3520015" y="3684918"/>
            <a:ext cx="1374050" cy="965988"/>
          </a:xfrm>
          <a:prstGeom prst="flowChartDecision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100" b="1" dirty="0">
                <a:solidFill>
                  <a:prstClr val="black"/>
                </a:solidFill>
              </a:rPr>
              <a:t>KECUKUPAN ANGKA KREDIT?</a:t>
            </a:r>
          </a:p>
        </p:txBody>
      </p:sp>
      <p:cxnSp>
        <p:nvCxnSpPr>
          <p:cNvPr id="37" name="Elbow Connector 36"/>
          <p:cNvCxnSpPr>
            <a:stCxn id="36" idx="0"/>
          </p:cNvCxnSpPr>
          <p:nvPr/>
        </p:nvCxnSpPr>
        <p:spPr>
          <a:xfrm rot="5400000" flipH="1" flipV="1">
            <a:off x="3974146" y="3051856"/>
            <a:ext cx="865991" cy="40018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190414" y="2913633"/>
            <a:ext cx="3636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400" dirty="0">
                <a:solidFill>
                  <a:prstClr val="black"/>
                </a:solidFill>
              </a:rPr>
              <a:t>YA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595942" y="5710920"/>
            <a:ext cx="48132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>
              <a:buFontTx/>
              <a:buAutoNum type="arabicPeriod"/>
            </a:pPr>
            <a:r>
              <a:rPr lang="id-ID" sz="1600" dirty="0">
                <a:solidFill>
                  <a:prstClr val="black"/>
                </a:solidFill>
              </a:rPr>
              <a:t> Tidak Naik Pangkat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Permenegpan</a:t>
            </a:r>
            <a:r>
              <a:rPr lang="en-US" sz="1600" dirty="0">
                <a:solidFill>
                  <a:prstClr val="black"/>
                </a:solidFill>
              </a:rPr>
              <a:t> RB 16 Th. 2009)</a:t>
            </a:r>
            <a:endParaRPr lang="id-ID" sz="1600" dirty="0">
              <a:solidFill>
                <a:prstClr val="black"/>
              </a:solidFill>
            </a:endParaRPr>
          </a:p>
          <a:p>
            <a:pPr marL="85725" indent="-85725">
              <a:buFontTx/>
              <a:buAutoNum type="arabicPeriod"/>
            </a:pPr>
            <a:r>
              <a:rPr lang="id-ID" sz="1600" dirty="0">
                <a:solidFill>
                  <a:prstClr val="black"/>
                </a:solidFill>
              </a:rPr>
              <a:t> Jam mengajar dikurangi</a:t>
            </a:r>
            <a:r>
              <a:rPr lang="en-US" sz="1600" dirty="0">
                <a:solidFill>
                  <a:prstClr val="black"/>
                </a:solidFill>
              </a:rPr>
              <a:t> (</a:t>
            </a:r>
            <a:r>
              <a:rPr lang="en-US" sz="1600" dirty="0" err="1">
                <a:solidFill>
                  <a:prstClr val="black"/>
                </a:solidFill>
              </a:rPr>
              <a:t>Permendiknas</a:t>
            </a:r>
            <a:r>
              <a:rPr lang="en-US" sz="1600" dirty="0">
                <a:solidFill>
                  <a:prstClr val="black"/>
                </a:solidFill>
              </a:rPr>
              <a:t> 35 Th. 2010)</a:t>
            </a:r>
            <a:endParaRPr lang="id-ID" sz="1600" dirty="0">
              <a:solidFill>
                <a:prstClr val="black"/>
              </a:solidFill>
            </a:endParaRPr>
          </a:p>
          <a:p>
            <a:pPr marL="85725" indent="-85725">
              <a:buFontTx/>
              <a:buAutoNum type="arabicPeriod"/>
            </a:pPr>
            <a:r>
              <a:rPr lang="id-ID" sz="1600" dirty="0">
                <a:solidFill>
                  <a:prstClr val="black"/>
                </a:solidFill>
              </a:rPr>
              <a:t> Tunj. Profesi tidak terima</a:t>
            </a:r>
            <a:r>
              <a:rPr lang="en-US" sz="1600" dirty="0">
                <a:solidFill>
                  <a:prstClr val="black"/>
                </a:solidFill>
              </a:rPr>
              <a:t> (UU Guru </a:t>
            </a:r>
            <a:r>
              <a:rPr lang="en-US" sz="1600" dirty="0" err="1">
                <a:solidFill>
                  <a:prstClr val="black"/>
                </a:solidFill>
              </a:rPr>
              <a:t>dan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Dosen</a:t>
            </a:r>
            <a:r>
              <a:rPr lang="en-US" sz="1600" dirty="0">
                <a:solidFill>
                  <a:prstClr val="black"/>
                </a:solidFill>
              </a:rPr>
              <a:t> Th. 2005)</a:t>
            </a:r>
            <a:endParaRPr lang="id-ID" sz="1600" dirty="0">
              <a:solidFill>
                <a:prstClr val="black"/>
              </a:solidFill>
            </a:endParaRPr>
          </a:p>
        </p:txBody>
      </p:sp>
      <p:cxnSp>
        <p:nvCxnSpPr>
          <p:cNvPr id="40" name="Elbow Connector 39"/>
          <p:cNvCxnSpPr>
            <a:stCxn id="36" idx="2"/>
            <a:endCxn id="39" idx="0"/>
          </p:cNvCxnSpPr>
          <p:nvPr/>
        </p:nvCxnSpPr>
        <p:spPr>
          <a:xfrm rot="16200000" flipH="1">
            <a:off x="4574799" y="4283146"/>
            <a:ext cx="1060014" cy="1795533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426928" y="4842794"/>
            <a:ext cx="622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400" dirty="0">
                <a:solidFill>
                  <a:prstClr val="black"/>
                </a:solidFill>
              </a:rPr>
              <a:t>TIDAK</a:t>
            </a:r>
          </a:p>
        </p:txBody>
      </p:sp>
      <p:sp>
        <p:nvSpPr>
          <p:cNvPr id="49" name="Down Arrow 48"/>
          <p:cNvSpPr/>
          <p:nvPr/>
        </p:nvSpPr>
        <p:spPr>
          <a:xfrm flipV="1">
            <a:off x="2077961" y="2124659"/>
            <a:ext cx="648072" cy="512712"/>
          </a:xfrm>
          <a:prstGeom prst="downArrow">
            <a:avLst>
              <a:gd name="adj1" fmla="val 50000"/>
              <a:gd name="adj2" fmla="val 59640"/>
            </a:avLst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29" name="Down Arrow 48"/>
          <p:cNvSpPr/>
          <p:nvPr/>
        </p:nvSpPr>
        <p:spPr>
          <a:xfrm flipV="1">
            <a:off x="2092014" y="3444316"/>
            <a:ext cx="648072" cy="512712"/>
          </a:xfrm>
          <a:prstGeom prst="downArrow">
            <a:avLst>
              <a:gd name="adj1" fmla="val 50000"/>
              <a:gd name="adj2" fmla="val 59640"/>
            </a:avLst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30" name="Down Arrow 48"/>
          <p:cNvSpPr/>
          <p:nvPr/>
        </p:nvSpPr>
        <p:spPr>
          <a:xfrm flipV="1">
            <a:off x="2064518" y="4775325"/>
            <a:ext cx="648072" cy="512712"/>
          </a:xfrm>
          <a:prstGeom prst="downArrow">
            <a:avLst>
              <a:gd name="adj1" fmla="val 50000"/>
              <a:gd name="adj2" fmla="val 59640"/>
            </a:avLst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2" name="Right Brace 1"/>
          <p:cNvSpPr/>
          <p:nvPr/>
        </p:nvSpPr>
        <p:spPr>
          <a:xfrm flipH="1">
            <a:off x="1082438" y="1484654"/>
            <a:ext cx="229461" cy="4387849"/>
          </a:xfrm>
          <a:prstGeom prst="rightBrace">
            <a:avLst>
              <a:gd name="adj1" fmla="val 117982"/>
              <a:gd name="adj2" fmla="val 51872"/>
            </a:avLst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03840" y="3333639"/>
            <a:ext cx="702653" cy="810668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ID" b="1" dirty="0">
                <a:solidFill>
                  <a:prstClr val="black"/>
                </a:solidFill>
              </a:rPr>
              <a:t>NUPTK</a:t>
            </a:r>
          </a:p>
          <a:p>
            <a:pPr algn="ctr">
              <a:defRPr/>
            </a:pPr>
            <a:r>
              <a:rPr lang="en-ID" b="1" dirty="0">
                <a:solidFill>
                  <a:prstClr val="black"/>
                </a:solidFill>
              </a:rPr>
              <a:t>NRG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1665153" y="971911"/>
            <a:ext cx="1450937" cy="1058099"/>
          </a:xfrm>
          <a:prstGeom prst="roundRect">
            <a:avLst/>
          </a:prstGeom>
          <a:noFill/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000" b="1" dirty="0" err="1" smtClean="0">
                <a:solidFill>
                  <a:srgbClr val="FF0000"/>
                </a:solidFill>
              </a:rPr>
              <a:t>Pengawas</a:t>
            </a:r>
            <a:r>
              <a:rPr lang="en-ID" sz="2000" b="1" dirty="0" smtClean="0">
                <a:solidFill>
                  <a:srgbClr val="FF0000"/>
                </a:solidFill>
              </a:rPr>
              <a:t> </a:t>
            </a:r>
            <a:endParaRPr lang="id-ID" sz="700" b="1" dirty="0">
              <a:solidFill>
                <a:srgbClr val="FF0000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1672387" y="2749128"/>
            <a:ext cx="1450937" cy="612000"/>
          </a:xfrm>
          <a:prstGeom prst="roundRect">
            <a:avLst/>
          </a:prstGeom>
          <a:noFill/>
          <a:ln w="349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800" b="1" dirty="0" err="1">
                <a:solidFill>
                  <a:srgbClr val="1F497D"/>
                </a:solidFill>
              </a:rPr>
              <a:t>Kepsek</a:t>
            </a:r>
            <a:endParaRPr lang="id-ID" sz="900" b="1" dirty="0">
              <a:solidFill>
                <a:srgbClr val="1F497D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662300" y="4040499"/>
            <a:ext cx="1450937" cy="612000"/>
          </a:xfrm>
          <a:prstGeom prst="roundRect">
            <a:avLst/>
          </a:prstGeom>
          <a:noFill/>
          <a:ln w="34925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err="1">
                <a:solidFill>
                  <a:srgbClr val="00B050"/>
                </a:solidFill>
              </a:rPr>
              <a:t>Wakasek</a:t>
            </a:r>
            <a:endParaRPr lang="id-ID" sz="900" b="1" dirty="0">
              <a:solidFill>
                <a:srgbClr val="00B050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687902" y="5345317"/>
            <a:ext cx="1450937" cy="612000"/>
          </a:xfrm>
          <a:prstGeom prst="roundRect">
            <a:avLst/>
          </a:prstGeom>
          <a:noFill/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800" b="1" dirty="0">
                <a:solidFill>
                  <a:prstClr val="black"/>
                </a:solidFill>
              </a:rPr>
              <a:t>Guru</a:t>
            </a:r>
            <a:endParaRPr lang="id-ID" sz="900" b="1" dirty="0">
              <a:solidFill>
                <a:prstClr val="black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640790" y="6577408"/>
            <a:ext cx="1863000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200">
                <a:solidFill>
                  <a:prstClr val="white"/>
                </a:solidFill>
              </a:rPr>
              <a:t>Ditjen Guru dan Tenaga Kependidikan</a:t>
            </a:r>
          </a:p>
        </p:txBody>
      </p:sp>
      <p:cxnSp>
        <p:nvCxnSpPr>
          <p:cNvPr id="5" name="Curved Connector 4"/>
          <p:cNvCxnSpPr>
            <a:stCxn id="42" idx="3"/>
            <a:endCxn id="28" idx="3"/>
          </p:cNvCxnSpPr>
          <p:nvPr/>
        </p:nvCxnSpPr>
        <p:spPr>
          <a:xfrm flipH="1" flipV="1">
            <a:off x="3116090" y="1500959"/>
            <a:ext cx="22749" cy="4150358"/>
          </a:xfrm>
          <a:prstGeom prst="curvedConnector3">
            <a:avLst>
              <a:gd name="adj1" fmla="val -753660"/>
            </a:avLst>
          </a:prstGeom>
          <a:ln w="38100">
            <a:solidFill>
              <a:srgbClr val="0000CC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25756" y="768042"/>
            <a:ext cx="694387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25756" y="176756"/>
            <a:ext cx="7542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942975" defTabSz="685592" fontAlgn="b">
              <a:spcBef>
                <a:spcPct val="0"/>
              </a:spcBef>
              <a:defRPr/>
            </a:pPr>
            <a:r>
              <a:rPr 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PROGRAM </a:t>
            </a:r>
            <a:r>
              <a:rPr lang="en-US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PENGEMBANGAN KARIR - </a:t>
            </a:r>
            <a:r>
              <a:rPr lang="en-US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Pentingnya</a:t>
            </a:r>
            <a:r>
              <a:rPr lang="en-US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Peran</a:t>
            </a:r>
            <a:r>
              <a:rPr lang="en-US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Kepala</a:t>
            </a:r>
            <a:r>
              <a:rPr lang="en-US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Sekolah</a:t>
            </a:r>
            <a:r>
              <a:rPr lang="en-US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dan</a:t>
            </a:r>
            <a:r>
              <a:rPr lang="en-US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Pengawas</a:t>
            </a:r>
            <a:r>
              <a:rPr lang="en-US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Sekolah</a:t>
            </a:r>
            <a:endParaRPr lang="en-US" sz="16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384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918794"/>
              </p:ext>
            </p:extLst>
          </p:nvPr>
        </p:nvGraphicFramePr>
        <p:xfrm>
          <a:off x="1" y="1403499"/>
          <a:ext cx="9144000" cy="4731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8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938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6548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038971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68580" marR="6858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KEPALA SEKOLAH</a:t>
                      </a:r>
                    </a:p>
                    <a:p>
                      <a:r>
                        <a:rPr lang="en-US" sz="2000" dirty="0" err="1"/>
                        <a:t>Permendiknas</a:t>
                      </a:r>
                      <a:r>
                        <a:rPr lang="en-US" sz="2000" dirty="0"/>
                        <a:t> No. 13 </a:t>
                      </a:r>
                      <a:r>
                        <a:rPr lang="en-US" sz="2000" dirty="0" err="1"/>
                        <a:t>Tahun</a:t>
                      </a:r>
                      <a:r>
                        <a:rPr lang="en-US" sz="2000" dirty="0"/>
                        <a:t> 2007</a:t>
                      </a:r>
                    </a:p>
                  </a:txBody>
                  <a:tcPr marL="68580" marR="6858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PENGAWAS SEKOLAH</a:t>
                      </a:r>
                    </a:p>
                    <a:p>
                      <a:r>
                        <a:rPr lang="en-US" sz="2400" dirty="0" err="1"/>
                        <a:t>Permendiknas</a:t>
                      </a:r>
                      <a:r>
                        <a:rPr lang="en-US" sz="2400" baseline="0" dirty="0"/>
                        <a:t> No. 12 </a:t>
                      </a:r>
                      <a:r>
                        <a:rPr lang="en-US" sz="2400" baseline="0" dirty="0" err="1"/>
                        <a:t>Tahun</a:t>
                      </a:r>
                      <a:r>
                        <a:rPr lang="en-US" sz="2400" baseline="0" dirty="0"/>
                        <a:t> 2007</a:t>
                      </a:r>
                      <a:endParaRPr lang="en-US" sz="2400" dirty="0"/>
                    </a:p>
                  </a:txBody>
                  <a:tcPr marL="68580" marR="68580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8958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en-US" sz="3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1. </a:t>
                      </a:r>
                      <a:r>
                        <a:rPr lang="en-US" sz="3200" dirty="0" err="1">
                          <a:solidFill>
                            <a:srgbClr val="FF0000"/>
                          </a:solidFill>
                        </a:rPr>
                        <a:t>Kepribadian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1. </a:t>
                      </a:r>
                      <a:r>
                        <a:rPr lang="en-US" sz="3200" dirty="0" err="1">
                          <a:solidFill>
                            <a:srgbClr val="FF0000"/>
                          </a:solidFill>
                        </a:rPr>
                        <a:t>Kepribadian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98958">
                <a:tc>
                  <a:txBody>
                    <a:bodyPr/>
                    <a:lstStyle/>
                    <a:p>
                      <a:pPr marL="342900" indent="-342900">
                        <a:buAutoNum type="arabicPeriod" startAt="2"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2. </a:t>
                      </a:r>
                      <a:r>
                        <a:rPr lang="en-US" sz="3200" dirty="0" err="1"/>
                        <a:t>Manajerial</a:t>
                      </a:r>
                      <a:endParaRPr lang="en-US" sz="3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2. </a:t>
                      </a:r>
                      <a:r>
                        <a:rPr lang="en-US" sz="3200" dirty="0" err="1"/>
                        <a:t>Supervisi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Manajerial</a:t>
                      </a:r>
                      <a:endParaRPr lang="en-US" sz="3200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7729">
                <a:tc>
                  <a:txBody>
                    <a:bodyPr/>
                    <a:lstStyle/>
                    <a:p>
                      <a:pPr marL="342900" indent="-342900">
                        <a:buAutoNum type="arabicPeriod" startAt="3"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3. </a:t>
                      </a:r>
                      <a:r>
                        <a:rPr lang="en-US" sz="3200" dirty="0" err="1"/>
                        <a:t>Kewirausahaan</a:t>
                      </a:r>
                      <a:endParaRPr lang="en-US" sz="3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3. </a:t>
                      </a:r>
                      <a:r>
                        <a:rPr lang="en-US" sz="3200" dirty="0" err="1"/>
                        <a:t>Supervisi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Akademik</a:t>
                      </a:r>
                      <a:endParaRPr lang="en-US" sz="3200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98958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4. </a:t>
                      </a:r>
                      <a:r>
                        <a:rPr lang="en-US" sz="3200" dirty="0" err="1"/>
                        <a:t>Supervisi</a:t>
                      </a:r>
                      <a:endParaRPr lang="en-US" sz="3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4. </a:t>
                      </a:r>
                      <a:r>
                        <a:rPr lang="en-US" sz="3200" dirty="0" err="1"/>
                        <a:t>Evaluasi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Pendidikan</a:t>
                      </a:r>
                      <a:endParaRPr lang="en-US" sz="3200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98958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5. </a:t>
                      </a:r>
                      <a:r>
                        <a:rPr lang="en-US" sz="3200" dirty="0" err="1">
                          <a:solidFill>
                            <a:srgbClr val="FF0000"/>
                          </a:solidFill>
                        </a:rPr>
                        <a:t>Sosial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5. </a:t>
                      </a:r>
                      <a:r>
                        <a:rPr lang="en-US" sz="3200" dirty="0" err="1"/>
                        <a:t>Litbang</a:t>
                      </a:r>
                      <a:endParaRPr lang="en-US" sz="3200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98958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6. </a:t>
                      </a:r>
                      <a:r>
                        <a:rPr lang="en-US" sz="3200" dirty="0" err="1">
                          <a:solidFill>
                            <a:srgbClr val="FF0000"/>
                          </a:solidFill>
                        </a:rPr>
                        <a:t>Sosial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397393"/>
            <a:ext cx="9144000" cy="7530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prstClr val="black"/>
                </a:solidFill>
              </a:rPr>
              <a:t>STANDAR KOMPETENSI</a:t>
            </a:r>
          </a:p>
        </p:txBody>
      </p:sp>
    </p:spTree>
    <p:extLst>
      <p:ext uri="{BB962C8B-B14F-4D97-AF65-F5344CB8AC3E}">
        <p14:creationId xmlns:p14="http://schemas.microsoft.com/office/powerpoint/2010/main" val="7989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fld id="{5BABBBD1-D504-40DB-A4CA-AB89FD16C86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pitchFamily="34" charset="0"/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  <a:latin typeface="Arial" pitchFamily="34" charset="0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4071018168"/>
              </p:ext>
            </p:extLst>
          </p:nvPr>
        </p:nvGraphicFramePr>
        <p:xfrm>
          <a:off x="6351" y="0"/>
          <a:ext cx="9137650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" name="Group 10"/>
          <p:cNvGrpSpPr/>
          <p:nvPr/>
        </p:nvGrpSpPr>
        <p:grpSpPr>
          <a:xfrm>
            <a:off x="4833288" y="819602"/>
            <a:ext cx="1428750" cy="1667272"/>
            <a:chOff x="3432814" y="235964"/>
            <a:chExt cx="2099839" cy="2099839"/>
          </a:xfrm>
          <a:solidFill>
            <a:srgbClr val="00B050"/>
          </a:solidFill>
        </p:grpSpPr>
        <p:sp>
          <p:nvSpPr>
            <p:cNvPr id="12" name=" 3"/>
            <p:cNvSpPr/>
            <p:nvPr/>
          </p:nvSpPr>
          <p:spPr>
            <a:xfrm rot="20700000">
              <a:off x="3432814" y="235964"/>
              <a:ext cx="2099839" cy="2099839"/>
            </a:xfrm>
            <a:prstGeom prst="gear6">
              <a:avLst>
                <a:gd name="adj1" fmla="val 17010"/>
                <a:gd name="adj2" fmla="val 3526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 4"/>
            <p:cNvSpPr/>
            <p:nvPr/>
          </p:nvSpPr>
          <p:spPr>
            <a:xfrm>
              <a:off x="3917391" y="752414"/>
              <a:ext cx="1178727" cy="95614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2860" tIns="22860" rIns="22860" bIns="22860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b="1" dirty="0">
                  <a:solidFill>
                    <a:prstClr val="white"/>
                  </a:solidFill>
                </a:rPr>
                <a:t>SISWA</a:t>
              </a:r>
            </a:p>
          </p:txBody>
        </p:sp>
      </p:grpSp>
      <p:sp>
        <p:nvSpPr>
          <p:cNvPr id="16" name="Circular Arrow 15"/>
          <p:cNvSpPr/>
          <p:nvPr/>
        </p:nvSpPr>
        <p:spPr>
          <a:xfrm rot="4167454" flipH="1">
            <a:off x="3723370" y="-5015"/>
            <a:ext cx="3316288" cy="2469356"/>
          </a:xfrm>
          <a:prstGeom prst="circularArrow">
            <a:avLst>
              <a:gd name="adj1" fmla="val 5984"/>
              <a:gd name="adj2" fmla="val 394124"/>
              <a:gd name="adj3" fmla="val 13313824"/>
              <a:gd name="adj4" fmla="val 10508221"/>
              <a:gd name="adj5" fmla="val 6981"/>
            </a:avLst>
          </a:prstGeom>
          <a:solidFill>
            <a:schemeClr val="accent4">
              <a:lumMod val="7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Title 1"/>
          <p:cNvSpPr txBox="1">
            <a:spLocks/>
          </p:cNvSpPr>
          <p:nvPr/>
        </p:nvSpPr>
        <p:spPr>
          <a:xfrm>
            <a:off x="320296" y="0"/>
            <a:ext cx="7912100" cy="762000"/>
          </a:xfrm>
          <a:prstGeom prst="rect">
            <a:avLst/>
          </a:prstGeom>
        </p:spPr>
        <p:txBody>
          <a:bodyPr anchor="b"/>
          <a:lstStyle/>
          <a:p>
            <a:pPr algn="ctr">
              <a:defRPr/>
            </a:pPr>
            <a:r>
              <a:rPr lang="id-ID" sz="2400" b="1" dirty="0">
                <a:solidFill>
                  <a:prstClr val="white"/>
                </a:solidFill>
                <a:latin typeface="Arial" charset="0"/>
                <a:cs typeface="Arial" pitchFamily="34" charset="0"/>
              </a:rPr>
              <a:t/>
            </a:r>
            <a:br>
              <a:rPr lang="id-ID" sz="2400" b="1" dirty="0">
                <a:solidFill>
                  <a:prstClr val="white"/>
                </a:solidFill>
                <a:latin typeface="Arial" charset="0"/>
                <a:cs typeface="Arial" pitchFamily="34" charset="0"/>
              </a:rPr>
            </a:br>
            <a:r>
              <a:rPr lang="en-US" sz="2400" b="1" dirty="0">
                <a:solidFill>
                  <a:prstClr val="white"/>
                </a:solidFill>
                <a:latin typeface="Arial" charset="0"/>
                <a:cs typeface="Arial" pitchFamily="34" charset="0"/>
              </a:rPr>
              <a:t>PENINGKATAN MUTU PENDIDIKAN OLEH PENDIDIK DAN TENDIK</a:t>
            </a:r>
          </a:p>
        </p:txBody>
      </p:sp>
      <p:sp>
        <p:nvSpPr>
          <p:cNvPr id="120839" name="Rectangle 14"/>
          <p:cNvSpPr>
            <a:spLocks noChangeArrowheads="1"/>
          </p:cNvSpPr>
          <p:nvPr/>
        </p:nvSpPr>
        <p:spPr bwMode="auto">
          <a:xfrm>
            <a:off x="611561" y="4068448"/>
            <a:ext cx="19145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prstClr val="black"/>
              </a:buClr>
              <a:buFont typeface="Wingdings" pitchFamily="2" charset="2"/>
              <a:buNone/>
            </a:pPr>
            <a:r>
              <a:rPr lang="id-ID" b="1" dirty="0">
                <a:solidFill>
                  <a:srgbClr val="FFFF00"/>
                </a:solidFill>
                <a:cs typeface="Arial" pitchFamily="34" charset="0"/>
              </a:rPr>
              <a:t>KOMPETENSI KEPALA SEKOLAH</a:t>
            </a:r>
          </a:p>
          <a:p>
            <a:pPr marL="177800" indent="-177800">
              <a:spcBef>
                <a:spcPct val="20000"/>
              </a:spcBef>
              <a:buClr>
                <a:srgbClr val="FFFF00"/>
              </a:buClr>
              <a:buFont typeface="Arial" pitchFamily="34" charset="0"/>
              <a:buChar char="•"/>
            </a:pPr>
            <a:r>
              <a:rPr lang="id-ID" b="1" dirty="0">
                <a:solidFill>
                  <a:srgbClr val="FFFF00"/>
                </a:solidFill>
                <a:cs typeface="Arial" pitchFamily="34" charset="0"/>
              </a:rPr>
              <a:t>Manajerial</a:t>
            </a:r>
          </a:p>
          <a:p>
            <a:pPr marL="177800" indent="-177800">
              <a:spcBef>
                <a:spcPct val="20000"/>
              </a:spcBef>
              <a:buClr>
                <a:srgbClr val="FFFF00"/>
              </a:buClr>
              <a:buFont typeface="Arial" pitchFamily="34" charset="0"/>
              <a:buChar char="•"/>
            </a:pPr>
            <a:r>
              <a:rPr lang="id-ID" b="1" dirty="0">
                <a:solidFill>
                  <a:srgbClr val="FFFF00"/>
                </a:solidFill>
                <a:cs typeface="Arial" pitchFamily="34" charset="0"/>
              </a:rPr>
              <a:t>Supervisi</a:t>
            </a:r>
          </a:p>
          <a:p>
            <a:pPr marL="177800" indent="-177800">
              <a:spcBef>
                <a:spcPct val="20000"/>
              </a:spcBef>
              <a:buClr>
                <a:srgbClr val="FFFF00"/>
              </a:buClr>
              <a:buFont typeface="Arial" pitchFamily="34" charset="0"/>
              <a:buChar char="•"/>
            </a:pPr>
            <a:r>
              <a:rPr lang="id-ID" b="1" dirty="0">
                <a:solidFill>
                  <a:srgbClr val="FFFF00"/>
                </a:solidFill>
                <a:cs typeface="Arial" pitchFamily="34" charset="0"/>
              </a:rPr>
              <a:t>Kewirausahaan</a:t>
            </a:r>
          </a:p>
          <a:p>
            <a:pPr marL="177800" indent="-177800">
              <a:spcBef>
                <a:spcPct val="20000"/>
              </a:spcBef>
              <a:buClr>
                <a:srgbClr val="FFFF00"/>
              </a:buClr>
              <a:buFont typeface="Arial" pitchFamily="34" charset="0"/>
              <a:buChar char="•"/>
            </a:pPr>
            <a:r>
              <a:rPr lang="id-ID" b="1" dirty="0">
                <a:solidFill>
                  <a:srgbClr val="FFFF00"/>
                </a:solidFill>
                <a:cs typeface="Arial" pitchFamily="34" charset="0"/>
              </a:rPr>
              <a:t>Kepribadian</a:t>
            </a:r>
          </a:p>
          <a:p>
            <a:pPr marL="177800" indent="-177800">
              <a:spcBef>
                <a:spcPct val="20000"/>
              </a:spcBef>
              <a:buClr>
                <a:srgbClr val="FFFF00"/>
              </a:buClr>
              <a:buFont typeface="Arial" pitchFamily="34" charset="0"/>
              <a:buChar char="•"/>
            </a:pPr>
            <a:r>
              <a:rPr lang="id-ID" b="1" dirty="0">
                <a:solidFill>
                  <a:srgbClr val="FFFF00"/>
                </a:solidFill>
                <a:cs typeface="Arial" pitchFamily="34" charset="0"/>
              </a:rPr>
              <a:t>Sosial</a:t>
            </a:r>
            <a:endParaRPr lang="en-US" b="1" dirty="0">
              <a:solidFill>
                <a:srgbClr val="FFFF00"/>
              </a:solidFill>
              <a:cs typeface="Arial" pitchFamily="34" charset="0"/>
            </a:endParaRPr>
          </a:p>
        </p:txBody>
      </p:sp>
      <p:sp>
        <p:nvSpPr>
          <p:cNvPr id="120840" name="Rectangle 14"/>
          <p:cNvSpPr>
            <a:spLocks noChangeArrowheads="1"/>
          </p:cNvSpPr>
          <p:nvPr/>
        </p:nvSpPr>
        <p:spPr bwMode="auto">
          <a:xfrm>
            <a:off x="7020274" y="2996952"/>
            <a:ext cx="2016224" cy="3391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Clr>
                <a:prstClr val="black"/>
              </a:buClr>
              <a:buFont typeface="Wingdings" pitchFamily="2" charset="2"/>
              <a:buNone/>
            </a:pPr>
            <a:r>
              <a:rPr lang="id-ID" sz="1600" b="1" dirty="0">
                <a:solidFill>
                  <a:prstClr val="white"/>
                </a:solidFill>
                <a:ea typeface="ＭＳ Ｐゴシック" pitchFamily="34" charset="-128"/>
                <a:cs typeface="Arial" pitchFamily="34" charset="0"/>
              </a:rPr>
              <a:t>KOMPETENSI PENGAWAS SEKOLAH</a:t>
            </a:r>
          </a:p>
          <a:p>
            <a:pPr marL="285750" indent="-285750">
              <a:spcBef>
                <a:spcPct val="20000"/>
              </a:spcBef>
              <a:buClr>
                <a:prstClr val="white"/>
              </a:buClr>
              <a:buFont typeface="Arial" panose="020B0604020202020204" pitchFamily="34" charset="0"/>
              <a:buChar char="•"/>
            </a:pPr>
            <a:r>
              <a:rPr lang="id-ID" sz="1600" b="1" dirty="0">
                <a:solidFill>
                  <a:prstClr val="white"/>
                </a:solidFill>
                <a:ea typeface="ＭＳ Ｐゴシック" pitchFamily="34" charset="-128"/>
                <a:cs typeface="Arial" pitchFamily="34" charset="0"/>
              </a:rPr>
              <a:t>Kepribadian</a:t>
            </a:r>
          </a:p>
          <a:p>
            <a:pPr marL="285750" indent="-285750">
              <a:spcBef>
                <a:spcPct val="20000"/>
              </a:spcBef>
              <a:buClr>
                <a:prstClr val="white"/>
              </a:buClr>
              <a:buFont typeface="Arial" panose="020B0604020202020204" pitchFamily="34" charset="0"/>
              <a:buChar char="•"/>
            </a:pPr>
            <a:r>
              <a:rPr lang="id-ID" sz="1600" b="1" dirty="0">
                <a:solidFill>
                  <a:prstClr val="white"/>
                </a:solidFill>
                <a:ea typeface="ＭＳ Ｐゴシック" pitchFamily="34" charset="-128"/>
                <a:cs typeface="Arial" pitchFamily="34" charset="0"/>
              </a:rPr>
              <a:t>Sosial</a:t>
            </a:r>
          </a:p>
          <a:p>
            <a:pPr marL="285750" indent="-285750">
              <a:spcBef>
                <a:spcPct val="20000"/>
              </a:spcBef>
              <a:buClr>
                <a:prstClr val="white"/>
              </a:buClr>
              <a:buFont typeface="Arial" panose="020B0604020202020204" pitchFamily="34" charset="0"/>
              <a:buChar char="•"/>
            </a:pPr>
            <a:r>
              <a:rPr lang="id-ID" sz="1600" b="1" dirty="0">
                <a:solidFill>
                  <a:prstClr val="white"/>
                </a:solidFill>
                <a:ea typeface="ＭＳ Ｐゴシック" pitchFamily="34" charset="-128"/>
                <a:cs typeface="Arial" pitchFamily="34" charset="0"/>
              </a:rPr>
              <a:t>Supervisi Manajerial</a:t>
            </a:r>
          </a:p>
          <a:p>
            <a:pPr marL="285750" indent="-285750">
              <a:spcBef>
                <a:spcPct val="20000"/>
              </a:spcBef>
              <a:buClr>
                <a:prstClr val="white"/>
              </a:buClr>
              <a:buFont typeface="Arial" panose="020B0604020202020204" pitchFamily="34" charset="0"/>
              <a:buChar char="•"/>
            </a:pPr>
            <a:r>
              <a:rPr lang="id-ID" sz="1600" b="1" dirty="0">
                <a:solidFill>
                  <a:prstClr val="white"/>
                </a:solidFill>
                <a:ea typeface="ＭＳ Ｐゴシック" pitchFamily="34" charset="-128"/>
                <a:cs typeface="Arial" pitchFamily="34" charset="0"/>
              </a:rPr>
              <a:t>Supervisi Akademik</a:t>
            </a:r>
          </a:p>
          <a:p>
            <a:pPr marL="285750" indent="-285750">
              <a:spcBef>
                <a:spcPct val="20000"/>
              </a:spcBef>
              <a:buClr>
                <a:prstClr val="white"/>
              </a:buClr>
              <a:buFont typeface="Arial" panose="020B0604020202020204" pitchFamily="34" charset="0"/>
              <a:buChar char="•"/>
            </a:pPr>
            <a:r>
              <a:rPr lang="id-ID" sz="1600" b="1" dirty="0">
                <a:solidFill>
                  <a:prstClr val="white"/>
                </a:solidFill>
                <a:ea typeface="ＭＳ Ｐゴシック" pitchFamily="34" charset="-128"/>
                <a:cs typeface="Arial" pitchFamily="34" charset="0"/>
              </a:rPr>
              <a:t>Evaluasi Pendidikan</a:t>
            </a:r>
          </a:p>
          <a:p>
            <a:pPr marL="285750" indent="-285750">
              <a:spcBef>
                <a:spcPct val="20000"/>
              </a:spcBef>
              <a:buClr>
                <a:prstClr val="white"/>
              </a:buClr>
              <a:buFont typeface="Arial" panose="020B0604020202020204" pitchFamily="34" charset="0"/>
              <a:buChar char="•"/>
            </a:pPr>
            <a:r>
              <a:rPr lang="id-ID" sz="1600" b="1" dirty="0">
                <a:solidFill>
                  <a:prstClr val="white"/>
                </a:solidFill>
                <a:ea typeface="ＭＳ Ｐゴシック" pitchFamily="34" charset="-128"/>
                <a:cs typeface="Arial" pitchFamily="34" charset="0"/>
              </a:rPr>
              <a:t>Penelitian dan </a:t>
            </a:r>
          </a:p>
          <a:p>
            <a:pPr>
              <a:spcBef>
                <a:spcPct val="20000"/>
              </a:spcBef>
              <a:buClr>
                <a:prstClr val="white"/>
              </a:buClr>
            </a:pPr>
            <a:r>
              <a:rPr lang="id-ID" sz="1600" b="1" dirty="0" smtClean="0">
                <a:solidFill>
                  <a:prstClr val="white"/>
                </a:solidFill>
                <a:ea typeface="ＭＳ Ｐゴシック" pitchFamily="34" charset="-128"/>
                <a:cs typeface="Arial" pitchFamily="34" charset="0"/>
              </a:rPr>
              <a:t>      Pengembangan</a:t>
            </a:r>
            <a:endParaRPr lang="en-US" sz="1600" b="1" dirty="0">
              <a:solidFill>
                <a:prstClr val="white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20841" name="Rectangle 14"/>
          <p:cNvSpPr>
            <a:spLocks noChangeArrowheads="1"/>
          </p:cNvSpPr>
          <p:nvPr/>
        </p:nvSpPr>
        <p:spPr bwMode="auto">
          <a:xfrm>
            <a:off x="899593" y="775224"/>
            <a:ext cx="2357438" cy="2160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prstClr val="black"/>
              </a:buClr>
              <a:buFont typeface="Wingdings" pitchFamily="2" charset="2"/>
              <a:buNone/>
            </a:pPr>
            <a:r>
              <a:rPr lang="id-ID" sz="2400" b="1" dirty="0">
                <a:solidFill>
                  <a:srgbClr val="8BE6FF"/>
                </a:solidFill>
                <a:ea typeface="ＭＳ Ｐゴシック" pitchFamily="34" charset="-128"/>
                <a:cs typeface="Arial" pitchFamily="34" charset="0"/>
              </a:rPr>
              <a:t>KOMPETENSI </a:t>
            </a:r>
            <a:r>
              <a:rPr lang="en-US" sz="2400" b="1" dirty="0">
                <a:solidFill>
                  <a:srgbClr val="8BE6FF"/>
                </a:solidFill>
                <a:ea typeface="ＭＳ Ｐゴシック" pitchFamily="34" charset="-128"/>
                <a:cs typeface="Arial" pitchFamily="34" charset="0"/>
              </a:rPr>
              <a:t>GURU</a:t>
            </a:r>
            <a:endParaRPr lang="id-ID" sz="2400" b="1" dirty="0">
              <a:solidFill>
                <a:srgbClr val="8BE6FF"/>
              </a:solidFill>
              <a:ea typeface="ＭＳ Ｐゴシック" pitchFamily="34" charset="-128"/>
              <a:cs typeface="Arial" pitchFamily="34" charset="0"/>
            </a:endParaRPr>
          </a:p>
          <a:p>
            <a:pPr marL="177800" indent="-177800">
              <a:spcBef>
                <a:spcPct val="20000"/>
              </a:spcBef>
              <a:buClr>
                <a:srgbClr val="1F497D">
                  <a:lumMod val="40000"/>
                  <a:lumOff val="60000"/>
                </a:srgbClr>
              </a:buClr>
              <a:buFont typeface="Arial" pitchFamily="34" charset="0"/>
              <a:buChar char="•"/>
            </a:pPr>
            <a:r>
              <a:rPr lang="id-ID" b="1" dirty="0">
                <a:solidFill>
                  <a:srgbClr val="8BE6FF"/>
                </a:solidFill>
                <a:ea typeface="ＭＳ Ｐゴシック" pitchFamily="34" charset="-128"/>
                <a:cs typeface="Arial" pitchFamily="34" charset="0"/>
              </a:rPr>
              <a:t>Kepribadian</a:t>
            </a:r>
          </a:p>
          <a:p>
            <a:pPr marL="177800" indent="-177800">
              <a:spcBef>
                <a:spcPct val="20000"/>
              </a:spcBef>
              <a:buClr>
                <a:srgbClr val="1F497D">
                  <a:lumMod val="40000"/>
                  <a:lumOff val="60000"/>
                </a:srgbClr>
              </a:buClr>
              <a:buFont typeface="Arial" pitchFamily="34" charset="0"/>
              <a:buChar char="•"/>
            </a:pPr>
            <a:r>
              <a:rPr lang="id-ID" b="1" dirty="0">
                <a:solidFill>
                  <a:srgbClr val="8BE6FF"/>
                </a:solidFill>
                <a:ea typeface="ＭＳ Ｐゴシック" pitchFamily="34" charset="-128"/>
                <a:cs typeface="Arial" pitchFamily="34" charset="0"/>
              </a:rPr>
              <a:t>Sosial</a:t>
            </a:r>
          </a:p>
          <a:p>
            <a:pPr marL="177800" indent="-177800">
              <a:spcBef>
                <a:spcPct val="20000"/>
              </a:spcBef>
              <a:buClr>
                <a:srgbClr val="1F497D">
                  <a:lumMod val="40000"/>
                  <a:lumOff val="60000"/>
                </a:srgbClr>
              </a:buClr>
              <a:buFont typeface="Arial" pitchFamily="34" charset="0"/>
              <a:buChar char="•"/>
            </a:pPr>
            <a:r>
              <a:rPr lang="en-US" b="1" dirty="0" err="1">
                <a:solidFill>
                  <a:srgbClr val="8BE6FF"/>
                </a:solidFill>
                <a:ea typeface="ＭＳ Ｐゴシック" pitchFamily="34" charset="-128"/>
                <a:cs typeface="Arial" pitchFamily="34" charset="0"/>
              </a:rPr>
              <a:t>Pedagogik</a:t>
            </a:r>
            <a:endParaRPr lang="en-US" b="1" dirty="0">
              <a:solidFill>
                <a:srgbClr val="8BE6FF"/>
              </a:solidFill>
              <a:ea typeface="ＭＳ Ｐゴシック" pitchFamily="34" charset="-128"/>
              <a:cs typeface="Arial" pitchFamily="34" charset="0"/>
            </a:endParaRPr>
          </a:p>
          <a:p>
            <a:pPr marL="177800" indent="-177800">
              <a:spcBef>
                <a:spcPct val="20000"/>
              </a:spcBef>
              <a:buClr>
                <a:srgbClr val="1F497D">
                  <a:lumMod val="40000"/>
                  <a:lumOff val="60000"/>
                </a:srgbClr>
              </a:buClr>
              <a:buFont typeface="Arial" pitchFamily="34" charset="0"/>
              <a:buChar char="•"/>
            </a:pPr>
            <a:r>
              <a:rPr lang="en-US" b="1" dirty="0" err="1">
                <a:solidFill>
                  <a:srgbClr val="8BE6FF"/>
                </a:solidFill>
                <a:ea typeface="ＭＳ Ｐゴシック" pitchFamily="34" charset="-128"/>
                <a:cs typeface="Arial" pitchFamily="34" charset="0"/>
              </a:rPr>
              <a:t>Profesional</a:t>
            </a:r>
            <a:endParaRPr lang="en-US" b="1" dirty="0">
              <a:solidFill>
                <a:srgbClr val="8BE6FF"/>
              </a:solidFill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59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F7E1C22-4ED6-4F10-942D-77423BE5F014}" type="slidenum">
              <a:rPr lang="en-US" altLang="en-US" smtClean="0">
                <a:solidFill>
                  <a:srgbClr val="045C75"/>
                </a:solidFill>
              </a:rPr>
              <a:pPr/>
              <a:t>9</a:t>
            </a:fld>
            <a:endParaRPr lang="en-US" altLang="en-US" smtClean="0">
              <a:solidFill>
                <a:srgbClr val="045C75"/>
              </a:solidFill>
            </a:endParaRPr>
          </a:p>
        </p:txBody>
      </p:sp>
      <p:sp>
        <p:nvSpPr>
          <p:cNvPr id="17411" name="Oval 5"/>
          <p:cNvSpPr>
            <a:spLocks noChangeArrowheads="1"/>
          </p:cNvSpPr>
          <p:nvPr/>
        </p:nvSpPr>
        <p:spPr bwMode="auto">
          <a:xfrm>
            <a:off x="838200" y="1676400"/>
            <a:ext cx="7162800" cy="3962400"/>
          </a:xfrm>
          <a:prstGeom prst="ellipse">
            <a:avLst/>
          </a:prstGeom>
          <a:solidFill>
            <a:srgbClr val="CC0000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28600" y="609600"/>
            <a:ext cx="8229600" cy="9144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4400" dirty="0" err="1">
                <a:solidFill>
                  <a:prstClr val="black"/>
                </a:solidFill>
                <a:latin typeface="Albertus Extra Bold" pitchFamily="34" charset="0"/>
              </a:rPr>
              <a:t>Bidang</a:t>
            </a:r>
            <a:r>
              <a:rPr lang="en-US" sz="4400" dirty="0">
                <a:solidFill>
                  <a:prstClr val="black"/>
                </a:solidFill>
                <a:latin typeface="Albertus Extra Bold" pitchFamily="34" charset="0"/>
              </a:rPr>
              <a:t> </a:t>
            </a:r>
            <a:r>
              <a:rPr lang="en-US" sz="4400" dirty="0" err="1">
                <a:solidFill>
                  <a:prstClr val="black"/>
                </a:solidFill>
                <a:latin typeface="Albertus Extra Bold" pitchFamily="34" charset="0"/>
              </a:rPr>
              <a:t>Pengawasan</a:t>
            </a:r>
            <a:endParaRPr lang="en-US" sz="4400" dirty="0">
              <a:solidFill>
                <a:prstClr val="black"/>
              </a:solidFill>
              <a:latin typeface="Albertus Extra Bold" pitchFamily="34" charset="0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1447800" y="2362200"/>
            <a:ext cx="7162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25425" indent="-225425">
              <a:spcBef>
                <a:spcPct val="20000"/>
              </a:spcBef>
              <a:buClr>
                <a:srgbClr val="0000FF"/>
              </a:buClr>
              <a:buSzPct val="65000"/>
              <a:buFont typeface="Wingdings" pitchFamily="2" charset="2"/>
              <a:buAutoNum type="arabicPeriod"/>
              <a:defRPr/>
            </a:pPr>
            <a:r>
              <a:rPr lang="en-US" sz="27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Pengawasan</a:t>
            </a:r>
            <a:r>
              <a:rPr lang="en-US" sz="270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TK/RA/SD/MI</a:t>
            </a:r>
          </a:p>
          <a:p>
            <a:pPr marL="225425" indent="-225425">
              <a:spcBef>
                <a:spcPct val="20000"/>
              </a:spcBef>
              <a:buClr>
                <a:srgbClr val="0000FF"/>
              </a:buClr>
              <a:buSzPct val="65000"/>
              <a:buFont typeface="Wingdings" pitchFamily="2" charset="2"/>
              <a:buAutoNum type="arabicPeriod"/>
              <a:defRPr/>
            </a:pPr>
            <a:r>
              <a:rPr lang="en-US" sz="27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Pengawasan</a:t>
            </a:r>
            <a:r>
              <a:rPr lang="en-US" sz="270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7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rumpun</a:t>
            </a:r>
            <a:r>
              <a:rPr lang="en-US" sz="270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7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mata</a:t>
            </a:r>
            <a:r>
              <a:rPr lang="en-US" sz="270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7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pelajaran</a:t>
            </a:r>
            <a:r>
              <a:rPr lang="en-US" sz="270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</a:t>
            </a:r>
            <a:r>
              <a:rPr lang="en-US" sz="27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mata</a:t>
            </a:r>
            <a:r>
              <a:rPr lang="en-US" sz="270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7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pelajaran</a:t>
            </a:r>
            <a:endParaRPr lang="en-US" sz="2700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225425" indent="-225425">
              <a:spcBef>
                <a:spcPct val="20000"/>
              </a:spcBef>
              <a:buClr>
                <a:srgbClr val="0000FF"/>
              </a:buClr>
              <a:buSzPct val="65000"/>
              <a:buFont typeface="Wingdings" pitchFamily="2" charset="2"/>
              <a:buAutoNum type="arabicPeriod"/>
              <a:defRPr/>
            </a:pPr>
            <a:r>
              <a:rPr lang="en-US" sz="27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Pengawasan</a:t>
            </a:r>
            <a:r>
              <a:rPr lang="en-US" sz="270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7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pendidikan</a:t>
            </a:r>
            <a:r>
              <a:rPr lang="en-US" sz="270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7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luar</a:t>
            </a:r>
            <a:r>
              <a:rPr lang="en-US" sz="270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7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biasa</a:t>
            </a:r>
            <a:endParaRPr lang="en-US" sz="2700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225425" indent="-225425">
              <a:spcBef>
                <a:spcPct val="20000"/>
              </a:spcBef>
              <a:buClr>
                <a:srgbClr val="0000FF"/>
              </a:buClr>
              <a:buSzPct val="65000"/>
              <a:buFont typeface="Wingdings" pitchFamily="2" charset="2"/>
              <a:buAutoNum type="arabicPeriod"/>
              <a:defRPr/>
            </a:pPr>
            <a:r>
              <a:rPr lang="en-US" sz="27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Pengawasan</a:t>
            </a:r>
            <a:r>
              <a:rPr lang="en-US" sz="270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7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bimbingan</a:t>
            </a:r>
            <a:r>
              <a:rPr lang="en-US" sz="270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7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konseling</a:t>
            </a:r>
            <a:endParaRPr lang="en-US" sz="2700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406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1448</Words>
  <Application>Microsoft Office PowerPoint</Application>
  <PresentationFormat>On-screen Show (4:3)</PresentationFormat>
  <Paragraphs>253</Paragraphs>
  <Slides>22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1_Office Theme</vt:lpstr>
      <vt:lpstr>Office Theme</vt:lpstr>
      <vt:lpstr>6_Office Theme</vt:lpstr>
      <vt:lpstr>2_Office Theme</vt:lpstr>
      <vt:lpstr>3_Office Theme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RINCIAN TUGAS PENGAWAS SEKOLAH (MADYA)</vt:lpstr>
      <vt:lpstr>RINCIAN TUGAS PENGAWAS SEKOLAH (UTAMA)</vt:lpstr>
      <vt:lpstr>PowerPoint Presentation</vt:lpstr>
      <vt:lpstr>Pasal 24 Permenpan dan RB No. 21 Tahun 2010</vt:lpstr>
      <vt:lpstr>USULAN POLA KARIR GURU</vt:lpstr>
      <vt:lpstr>PowerPoint Presentation</vt:lpstr>
      <vt:lpstr>PowerPoint Presentation</vt:lpstr>
      <vt:lpstr>APAKAH GURU BOLEH PROMOSI KE STRUKTURAL ?</vt:lpstr>
      <vt:lpstr>PowerPoint Presentation</vt:lpstr>
      <vt:lpstr>Pengangkatan Pengawas Sekolah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Paudni 2013</dc:creator>
  <cp:lastModifiedBy>Mrs. Lucia</cp:lastModifiedBy>
  <cp:revision>60</cp:revision>
  <dcterms:created xsi:type="dcterms:W3CDTF">2018-04-28T13:39:39Z</dcterms:created>
  <dcterms:modified xsi:type="dcterms:W3CDTF">2018-12-07T02:22:25Z</dcterms:modified>
</cp:coreProperties>
</file>